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3F369DC-BF28-43C0-BAD6-10F2F7ACC484}">
  <a:tblStyle styleId="{73F369DC-BF28-43C0-BAD6-10F2F7ACC48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>
      <p:cViewPr varScale="1">
        <p:scale>
          <a:sx n="138" d="100"/>
          <a:sy n="138" d="100"/>
        </p:scale>
        <p:origin x="192" y="15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7c39febff_0_4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7c39febff_0_4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47c39febff_0_5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47c39febff_0_5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47c39febff_0_5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47c39febff_0_5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47c39febff_0_6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47c39febff_0_6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47c39febff_0_5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47c39febff_0_5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47c39febff_0_6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47c39febff_0_6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47c39febff_0_6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47c39febff_0_6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47c39febff_0_7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47c39febff_0_7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47c39febff_0_7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47c39febff_0_7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47c39febff_0_7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6" name="Google Shape;426;g47c39febff_0_7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7c39feb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7c39feb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47c39febff_0_8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9" name="Google Shape;459;g47c39febff_0_8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47e312f175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Google Shape;493;g47e312f175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46d5c2f04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8" name="Google Shape;498;g46d5c2f04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g46d5c2f040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3" name="Google Shape;503;g46d5c2f040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46d5c2f040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1" name="Google Shape;511;g46d5c2f040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7c39febff_0_3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7c39febff_0_3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7c39febff_0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7c39febff_0_4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7c39febff_0_4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7c39febff_0_4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7c39febff_0_4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7c39febff_0_4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7c39febff_0_6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7c39febff_0_6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7c39febff_0_4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7c39febff_0_4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7c39febff_0_4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7c39febff_0_4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218100"/>
            <a:ext cx="8520600" cy="95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 Phone Challenge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323125"/>
            <a:ext cx="8520600" cy="339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When to buy and when to sell products are two things that are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very important in our society.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following resource will demonstrate how we can use maths to help us make better decisions.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/>
        </p:nvSpPr>
        <p:spPr>
          <a:xfrm>
            <a:off x="307325" y="114900"/>
            <a:ext cx="8644200" cy="5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Once you have completed the table you put the information into a cumulative frequency curve. The reason we do this is so that we can look at some key data like the median and quartiles. </a:t>
            </a:r>
            <a:endParaRPr/>
          </a:p>
        </p:txBody>
      </p:sp>
      <p:graphicFrame>
        <p:nvGraphicFramePr>
          <p:cNvPr id="147" name="Google Shape;147;p22"/>
          <p:cNvGraphicFramePr/>
          <p:nvPr/>
        </p:nvGraphicFramePr>
        <p:xfrm>
          <a:off x="4763325" y="1069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{73F369DC-BF28-43C0-BAD6-10F2F7ACC484}</a:tableStyleId>
              </a:tblPr>
              <a:tblGrid>
                <a:gridCol w="82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Number of Clicks (1000’s)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Frequency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Upper Limit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Cumulative Frequency</a:t>
                      </a:r>
                      <a:endParaRPr sz="10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30-40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41-50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51-60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32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42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61-70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76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71-80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16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92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81-90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18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110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91-100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120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48" name="Google Shape;14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000" y="1069250"/>
            <a:ext cx="3396150" cy="338685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49" name="Google Shape;149;p22"/>
          <p:cNvSpPr txBox="1"/>
          <p:nvPr/>
        </p:nvSpPr>
        <p:spPr>
          <a:xfrm>
            <a:off x="531200" y="4215425"/>
            <a:ext cx="5028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0</a:t>
            </a:r>
            <a:endParaRPr sz="1000"/>
          </a:p>
        </p:txBody>
      </p:sp>
      <p:sp>
        <p:nvSpPr>
          <p:cNvPr id="150" name="Google Shape;150;p22"/>
          <p:cNvSpPr txBox="1"/>
          <p:nvPr/>
        </p:nvSpPr>
        <p:spPr>
          <a:xfrm>
            <a:off x="467475" y="37681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20</a:t>
            </a:r>
            <a:endParaRPr sz="1000"/>
          </a:p>
        </p:txBody>
      </p:sp>
      <p:sp>
        <p:nvSpPr>
          <p:cNvPr id="151" name="Google Shape;151;p22"/>
          <p:cNvSpPr txBox="1"/>
          <p:nvPr/>
        </p:nvSpPr>
        <p:spPr>
          <a:xfrm>
            <a:off x="467475" y="32789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152" name="Google Shape;152;p22"/>
          <p:cNvSpPr txBox="1"/>
          <p:nvPr/>
        </p:nvSpPr>
        <p:spPr>
          <a:xfrm>
            <a:off x="467475" y="28106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153" name="Google Shape;153;p22"/>
          <p:cNvSpPr txBox="1"/>
          <p:nvPr/>
        </p:nvSpPr>
        <p:spPr>
          <a:xfrm>
            <a:off x="467475" y="2342463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</a:t>
            </a:r>
            <a:endParaRPr sz="1000"/>
          </a:p>
        </p:txBody>
      </p:sp>
      <p:sp>
        <p:nvSpPr>
          <p:cNvPr id="154" name="Google Shape;154;p22"/>
          <p:cNvSpPr txBox="1"/>
          <p:nvPr/>
        </p:nvSpPr>
        <p:spPr>
          <a:xfrm>
            <a:off x="424975" y="18741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</a:t>
            </a:r>
            <a:endParaRPr sz="1000"/>
          </a:p>
        </p:txBody>
      </p:sp>
      <p:sp>
        <p:nvSpPr>
          <p:cNvPr id="155" name="Google Shape;155;p22"/>
          <p:cNvSpPr txBox="1"/>
          <p:nvPr/>
        </p:nvSpPr>
        <p:spPr>
          <a:xfrm>
            <a:off x="424975" y="14059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120</a:t>
            </a:r>
            <a:endParaRPr sz="1000"/>
          </a:p>
        </p:txBody>
      </p:sp>
      <p:sp>
        <p:nvSpPr>
          <p:cNvPr id="156" name="Google Shape;156;p22"/>
          <p:cNvSpPr txBox="1"/>
          <p:nvPr/>
        </p:nvSpPr>
        <p:spPr>
          <a:xfrm>
            <a:off x="10340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157" name="Google Shape;157;p22"/>
          <p:cNvSpPr txBox="1"/>
          <p:nvPr/>
        </p:nvSpPr>
        <p:spPr>
          <a:xfrm>
            <a:off x="15440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50</a:t>
            </a:r>
            <a:endParaRPr sz="1000"/>
          </a:p>
        </p:txBody>
      </p:sp>
      <p:sp>
        <p:nvSpPr>
          <p:cNvPr id="158" name="Google Shape;158;p22"/>
          <p:cNvSpPr txBox="1"/>
          <p:nvPr/>
        </p:nvSpPr>
        <p:spPr>
          <a:xfrm>
            <a:off x="20116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159" name="Google Shape;159;p22"/>
          <p:cNvSpPr txBox="1"/>
          <p:nvPr/>
        </p:nvSpPr>
        <p:spPr>
          <a:xfrm>
            <a:off x="24791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70</a:t>
            </a:r>
            <a:endParaRPr sz="1000"/>
          </a:p>
        </p:txBody>
      </p:sp>
      <p:sp>
        <p:nvSpPr>
          <p:cNvPr id="160" name="Google Shape;160;p22"/>
          <p:cNvSpPr txBox="1"/>
          <p:nvPr/>
        </p:nvSpPr>
        <p:spPr>
          <a:xfrm>
            <a:off x="2946688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  </a:t>
            </a:r>
            <a:endParaRPr sz="1000"/>
          </a:p>
        </p:txBody>
      </p:sp>
      <p:sp>
        <p:nvSpPr>
          <p:cNvPr id="161" name="Google Shape;161;p22"/>
          <p:cNvSpPr/>
          <p:nvPr/>
        </p:nvSpPr>
        <p:spPr>
          <a:xfrm>
            <a:off x="1182875" y="4335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22"/>
          <p:cNvSpPr txBox="1"/>
          <p:nvPr/>
        </p:nvSpPr>
        <p:spPr>
          <a:xfrm>
            <a:off x="34142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90  </a:t>
            </a:r>
            <a:endParaRPr sz="1000"/>
          </a:p>
        </p:txBody>
      </p:sp>
      <p:sp>
        <p:nvSpPr>
          <p:cNvPr id="163" name="Google Shape;163;p22"/>
          <p:cNvSpPr txBox="1"/>
          <p:nvPr/>
        </p:nvSpPr>
        <p:spPr>
          <a:xfrm>
            <a:off x="3855013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  </a:t>
            </a:r>
            <a:endParaRPr sz="1000"/>
          </a:p>
        </p:txBody>
      </p:sp>
      <p:sp>
        <p:nvSpPr>
          <p:cNvPr id="164" name="Google Shape;164;p22"/>
          <p:cNvSpPr/>
          <p:nvPr/>
        </p:nvSpPr>
        <p:spPr>
          <a:xfrm>
            <a:off x="2128575" y="339025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2"/>
          <p:cNvSpPr/>
          <p:nvPr/>
        </p:nvSpPr>
        <p:spPr>
          <a:xfrm>
            <a:off x="1671475" y="413395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2"/>
          <p:cNvSpPr/>
          <p:nvPr/>
        </p:nvSpPr>
        <p:spPr>
          <a:xfrm>
            <a:off x="2620950" y="257175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2"/>
          <p:cNvSpPr txBox="1"/>
          <p:nvPr/>
        </p:nvSpPr>
        <p:spPr>
          <a:xfrm>
            <a:off x="1365275" y="4660525"/>
            <a:ext cx="21036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Failure 1000’s presses</a:t>
            </a:r>
            <a:endParaRPr/>
          </a:p>
        </p:txBody>
      </p:sp>
      <p:sp>
        <p:nvSpPr>
          <p:cNvPr id="168" name="Google Shape;168;p22"/>
          <p:cNvSpPr txBox="1"/>
          <p:nvPr/>
        </p:nvSpPr>
        <p:spPr>
          <a:xfrm rot="-5400000">
            <a:off x="-1115550" y="2328225"/>
            <a:ext cx="2790600" cy="2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Cumulative Frequency</a:t>
            </a:r>
            <a:endParaRPr/>
          </a:p>
        </p:txBody>
      </p:sp>
      <p:sp>
        <p:nvSpPr>
          <p:cNvPr id="169" name="Google Shape;169;p22"/>
          <p:cNvSpPr/>
          <p:nvPr/>
        </p:nvSpPr>
        <p:spPr>
          <a:xfrm>
            <a:off x="3085000" y="22071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22"/>
          <p:cNvSpPr/>
          <p:nvPr/>
        </p:nvSpPr>
        <p:spPr>
          <a:xfrm>
            <a:off x="3563200" y="1778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22"/>
          <p:cNvSpPr/>
          <p:nvPr/>
        </p:nvSpPr>
        <p:spPr>
          <a:xfrm>
            <a:off x="4046275" y="15476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3"/>
          <p:cNvSpPr txBox="1"/>
          <p:nvPr/>
        </p:nvSpPr>
        <p:spPr>
          <a:xfrm>
            <a:off x="307325" y="114900"/>
            <a:ext cx="8644200" cy="5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Once you have completed the table you put the information into a cumulative frequency curve. The reason we do this is so that we can look at some key data like the median and quartiles. </a:t>
            </a:r>
            <a:endParaRPr/>
          </a:p>
        </p:txBody>
      </p:sp>
      <p:graphicFrame>
        <p:nvGraphicFramePr>
          <p:cNvPr id="177" name="Google Shape;177;p23"/>
          <p:cNvGraphicFramePr/>
          <p:nvPr/>
        </p:nvGraphicFramePr>
        <p:xfrm>
          <a:off x="4763325" y="1069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{73F369DC-BF28-43C0-BAD6-10F2F7ACC484}</a:tableStyleId>
              </a:tblPr>
              <a:tblGrid>
                <a:gridCol w="82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Number of Clicks (1000’s)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Frequency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Upper Limit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Cumulative Frequency</a:t>
                      </a:r>
                      <a:endParaRPr sz="10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30-40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41-50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51-60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32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42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61-70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76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71-80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16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92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81-90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18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110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91-100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120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78" name="Google Shape;17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000" y="1069250"/>
            <a:ext cx="3396150" cy="338685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79" name="Google Shape;179;p23"/>
          <p:cNvSpPr txBox="1"/>
          <p:nvPr/>
        </p:nvSpPr>
        <p:spPr>
          <a:xfrm>
            <a:off x="531200" y="4215425"/>
            <a:ext cx="5028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0</a:t>
            </a:r>
            <a:endParaRPr sz="1000"/>
          </a:p>
        </p:txBody>
      </p:sp>
      <p:sp>
        <p:nvSpPr>
          <p:cNvPr id="180" name="Google Shape;180;p23"/>
          <p:cNvSpPr txBox="1"/>
          <p:nvPr/>
        </p:nvSpPr>
        <p:spPr>
          <a:xfrm>
            <a:off x="467475" y="37681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20</a:t>
            </a:r>
            <a:endParaRPr sz="1000"/>
          </a:p>
        </p:txBody>
      </p:sp>
      <p:sp>
        <p:nvSpPr>
          <p:cNvPr id="181" name="Google Shape;181;p23"/>
          <p:cNvSpPr txBox="1"/>
          <p:nvPr/>
        </p:nvSpPr>
        <p:spPr>
          <a:xfrm>
            <a:off x="467475" y="32789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182" name="Google Shape;182;p23"/>
          <p:cNvSpPr txBox="1"/>
          <p:nvPr/>
        </p:nvSpPr>
        <p:spPr>
          <a:xfrm>
            <a:off x="467475" y="28106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183" name="Google Shape;183;p23"/>
          <p:cNvSpPr txBox="1"/>
          <p:nvPr/>
        </p:nvSpPr>
        <p:spPr>
          <a:xfrm>
            <a:off x="467475" y="2342463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</a:t>
            </a:r>
            <a:endParaRPr sz="1000"/>
          </a:p>
        </p:txBody>
      </p:sp>
      <p:sp>
        <p:nvSpPr>
          <p:cNvPr id="184" name="Google Shape;184;p23"/>
          <p:cNvSpPr txBox="1"/>
          <p:nvPr/>
        </p:nvSpPr>
        <p:spPr>
          <a:xfrm>
            <a:off x="424975" y="18741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</a:t>
            </a:r>
            <a:endParaRPr sz="1000"/>
          </a:p>
        </p:txBody>
      </p:sp>
      <p:sp>
        <p:nvSpPr>
          <p:cNvPr id="185" name="Google Shape;185;p23"/>
          <p:cNvSpPr txBox="1"/>
          <p:nvPr/>
        </p:nvSpPr>
        <p:spPr>
          <a:xfrm>
            <a:off x="424975" y="14059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120</a:t>
            </a:r>
            <a:endParaRPr sz="1000"/>
          </a:p>
        </p:txBody>
      </p:sp>
      <p:sp>
        <p:nvSpPr>
          <p:cNvPr id="186" name="Google Shape;186;p23"/>
          <p:cNvSpPr txBox="1"/>
          <p:nvPr/>
        </p:nvSpPr>
        <p:spPr>
          <a:xfrm>
            <a:off x="10340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187" name="Google Shape;187;p23"/>
          <p:cNvSpPr txBox="1"/>
          <p:nvPr/>
        </p:nvSpPr>
        <p:spPr>
          <a:xfrm>
            <a:off x="15440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50</a:t>
            </a:r>
            <a:endParaRPr sz="1000"/>
          </a:p>
        </p:txBody>
      </p:sp>
      <p:sp>
        <p:nvSpPr>
          <p:cNvPr id="188" name="Google Shape;188;p23"/>
          <p:cNvSpPr txBox="1"/>
          <p:nvPr/>
        </p:nvSpPr>
        <p:spPr>
          <a:xfrm>
            <a:off x="20116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189" name="Google Shape;189;p23"/>
          <p:cNvSpPr txBox="1"/>
          <p:nvPr/>
        </p:nvSpPr>
        <p:spPr>
          <a:xfrm>
            <a:off x="24791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70</a:t>
            </a:r>
            <a:endParaRPr sz="1000"/>
          </a:p>
        </p:txBody>
      </p:sp>
      <p:sp>
        <p:nvSpPr>
          <p:cNvPr id="190" name="Google Shape;190;p23"/>
          <p:cNvSpPr txBox="1"/>
          <p:nvPr/>
        </p:nvSpPr>
        <p:spPr>
          <a:xfrm>
            <a:off x="2946688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  </a:t>
            </a:r>
            <a:endParaRPr sz="1000"/>
          </a:p>
        </p:txBody>
      </p:sp>
      <p:sp>
        <p:nvSpPr>
          <p:cNvPr id="191" name="Google Shape;191;p23"/>
          <p:cNvSpPr/>
          <p:nvPr/>
        </p:nvSpPr>
        <p:spPr>
          <a:xfrm>
            <a:off x="1182875" y="4335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3"/>
          <p:cNvSpPr txBox="1"/>
          <p:nvPr/>
        </p:nvSpPr>
        <p:spPr>
          <a:xfrm>
            <a:off x="34142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90  </a:t>
            </a:r>
            <a:endParaRPr sz="1000"/>
          </a:p>
        </p:txBody>
      </p:sp>
      <p:sp>
        <p:nvSpPr>
          <p:cNvPr id="193" name="Google Shape;193;p23"/>
          <p:cNvSpPr txBox="1"/>
          <p:nvPr/>
        </p:nvSpPr>
        <p:spPr>
          <a:xfrm>
            <a:off x="3855013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  </a:t>
            </a:r>
            <a:endParaRPr sz="1000"/>
          </a:p>
        </p:txBody>
      </p:sp>
      <p:sp>
        <p:nvSpPr>
          <p:cNvPr id="194" name="Google Shape;194;p23"/>
          <p:cNvSpPr/>
          <p:nvPr/>
        </p:nvSpPr>
        <p:spPr>
          <a:xfrm>
            <a:off x="2128575" y="339025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3"/>
          <p:cNvSpPr/>
          <p:nvPr/>
        </p:nvSpPr>
        <p:spPr>
          <a:xfrm>
            <a:off x="1671475" y="413395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23"/>
          <p:cNvSpPr/>
          <p:nvPr/>
        </p:nvSpPr>
        <p:spPr>
          <a:xfrm>
            <a:off x="2620950" y="257175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3"/>
          <p:cNvSpPr txBox="1"/>
          <p:nvPr/>
        </p:nvSpPr>
        <p:spPr>
          <a:xfrm>
            <a:off x="1365275" y="4660525"/>
            <a:ext cx="21036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Failure 1000’s presses</a:t>
            </a:r>
            <a:endParaRPr/>
          </a:p>
        </p:txBody>
      </p:sp>
      <p:sp>
        <p:nvSpPr>
          <p:cNvPr id="198" name="Google Shape;198;p23"/>
          <p:cNvSpPr txBox="1"/>
          <p:nvPr/>
        </p:nvSpPr>
        <p:spPr>
          <a:xfrm rot="-5400000">
            <a:off x="-1115550" y="2328225"/>
            <a:ext cx="2790600" cy="2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Cumulative Frequency</a:t>
            </a:r>
            <a:endParaRPr/>
          </a:p>
        </p:txBody>
      </p:sp>
      <p:sp>
        <p:nvSpPr>
          <p:cNvPr id="199" name="Google Shape;199;p23"/>
          <p:cNvSpPr/>
          <p:nvPr/>
        </p:nvSpPr>
        <p:spPr>
          <a:xfrm>
            <a:off x="3085000" y="22071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3"/>
          <p:cNvSpPr/>
          <p:nvPr/>
        </p:nvSpPr>
        <p:spPr>
          <a:xfrm>
            <a:off x="3563200" y="1778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3"/>
          <p:cNvSpPr/>
          <p:nvPr/>
        </p:nvSpPr>
        <p:spPr>
          <a:xfrm>
            <a:off x="4046275" y="15476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3"/>
          <p:cNvSpPr/>
          <p:nvPr/>
        </p:nvSpPr>
        <p:spPr>
          <a:xfrm>
            <a:off x="1097850" y="1572400"/>
            <a:ext cx="2960650" cy="2826075"/>
          </a:xfrm>
          <a:custGeom>
            <a:avLst/>
            <a:gdLst/>
            <a:ahLst/>
            <a:cxnLst/>
            <a:rect l="l" t="t" r="r" b="b"/>
            <a:pathLst>
              <a:path w="118426" h="113043" extrusionOk="0">
                <a:moveTo>
                  <a:pt x="0" y="113043"/>
                </a:moveTo>
                <a:cubicBezTo>
                  <a:pt x="8116" y="111009"/>
                  <a:pt x="16340" y="108564"/>
                  <a:pt x="23515" y="104260"/>
                </a:cubicBezTo>
                <a:cubicBezTo>
                  <a:pt x="28704" y="101147"/>
                  <a:pt x="30358" y="94279"/>
                  <a:pt x="33714" y="89244"/>
                </a:cubicBezTo>
                <a:cubicBezTo>
                  <a:pt x="42220" y="76481"/>
                  <a:pt x="47636" y="61881"/>
                  <a:pt x="55530" y="48730"/>
                </a:cubicBezTo>
                <a:cubicBezTo>
                  <a:pt x="62134" y="37728"/>
                  <a:pt x="73839" y="30679"/>
                  <a:pt x="83861" y="22665"/>
                </a:cubicBezTo>
                <a:cubicBezTo>
                  <a:pt x="94622" y="14061"/>
                  <a:pt x="105354" y="4352"/>
                  <a:pt x="118426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4"/>
          <p:cNvSpPr txBox="1"/>
          <p:nvPr/>
        </p:nvSpPr>
        <p:spPr>
          <a:xfrm>
            <a:off x="307325" y="114900"/>
            <a:ext cx="8644200" cy="5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Once you have completed the table you put the information into a cumulative frequency curve. The reason we do this is so that we can look at some key data like the median and quartiles. </a:t>
            </a:r>
            <a:endParaRPr/>
          </a:p>
        </p:txBody>
      </p:sp>
      <p:pic>
        <p:nvPicPr>
          <p:cNvPr id="208" name="Google Shape;20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000" y="1069250"/>
            <a:ext cx="3396150" cy="338685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209" name="Google Shape;209;p24"/>
          <p:cNvSpPr txBox="1"/>
          <p:nvPr/>
        </p:nvSpPr>
        <p:spPr>
          <a:xfrm>
            <a:off x="531200" y="4215425"/>
            <a:ext cx="5028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0</a:t>
            </a:r>
            <a:endParaRPr sz="1000"/>
          </a:p>
        </p:txBody>
      </p:sp>
      <p:sp>
        <p:nvSpPr>
          <p:cNvPr id="210" name="Google Shape;210;p24"/>
          <p:cNvSpPr txBox="1"/>
          <p:nvPr/>
        </p:nvSpPr>
        <p:spPr>
          <a:xfrm>
            <a:off x="467475" y="37681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20</a:t>
            </a:r>
            <a:endParaRPr sz="1000"/>
          </a:p>
        </p:txBody>
      </p:sp>
      <p:sp>
        <p:nvSpPr>
          <p:cNvPr id="211" name="Google Shape;211;p24"/>
          <p:cNvSpPr txBox="1"/>
          <p:nvPr/>
        </p:nvSpPr>
        <p:spPr>
          <a:xfrm>
            <a:off x="467475" y="32789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212" name="Google Shape;212;p24"/>
          <p:cNvSpPr txBox="1"/>
          <p:nvPr/>
        </p:nvSpPr>
        <p:spPr>
          <a:xfrm>
            <a:off x="467475" y="28106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213" name="Google Shape;213;p24"/>
          <p:cNvSpPr txBox="1"/>
          <p:nvPr/>
        </p:nvSpPr>
        <p:spPr>
          <a:xfrm>
            <a:off x="467475" y="2342463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</a:t>
            </a:r>
            <a:endParaRPr sz="1000"/>
          </a:p>
        </p:txBody>
      </p:sp>
      <p:sp>
        <p:nvSpPr>
          <p:cNvPr id="214" name="Google Shape;214;p24"/>
          <p:cNvSpPr txBox="1"/>
          <p:nvPr/>
        </p:nvSpPr>
        <p:spPr>
          <a:xfrm>
            <a:off x="424975" y="18741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</a:t>
            </a:r>
            <a:endParaRPr sz="1000"/>
          </a:p>
        </p:txBody>
      </p:sp>
      <p:sp>
        <p:nvSpPr>
          <p:cNvPr id="215" name="Google Shape;215;p24"/>
          <p:cNvSpPr txBox="1"/>
          <p:nvPr/>
        </p:nvSpPr>
        <p:spPr>
          <a:xfrm>
            <a:off x="424975" y="14059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120</a:t>
            </a:r>
            <a:endParaRPr sz="1000"/>
          </a:p>
        </p:txBody>
      </p:sp>
      <p:sp>
        <p:nvSpPr>
          <p:cNvPr id="216" name="Google Shape;216;p24"/>
          <p:cNvSpPr txBox="1"/>
          <p:nvPr/>
        </p:nvSpPr>
        <p:spPr>
          <a:xfrm>
            <a:off x="10340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217" name="Google Shape;217;p24"/>
          <p:cNvSpPr txBox="1"/>
          <p:nvPr/>
        </p:nvSpPr>
        <p:spPr>
          <a:xfrm>
            <a:off x="15440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50</a:t>
            </a:r>
            <a:endParaRPr sz="1000"/>
          </a:p>
        </p:txBody>
      </p:sp>
      <p:sp>
        <p:nvSpPr>
          <p:cNvPr id="218" name="Google Shape;218;p24"/>
          <p:cNvSpPr txBox="1"/>
          <p:nvPr/>
        </p:nvSpPr>
        <p:spPr>
          <a:xfrm>
            <a:off x="20116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219" name="Google Shape;219;p24"/>
          <p:cNvSpPr txBox="1"/>
          <p:nvPr/>
        </p:nvSpPr>
        <p:spPr>
          <a:xfrm>
            <a:off x="24791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70</a:t>
            </a:r>
            <a:endParaRPr sz="1000"/>
          </a:p>
        </p:txBody>
      </p:sp>
      <p:sp>
        <p:nvSpPr>
          <p:cNvPr id="220" name="Google Shape;220;p24"/>
          <p:cNvSpPr txBox="1"/>
          <p:nvPr/>
        </p:nvSpPr>
        <p:spPr>
          <a:xfrm>
            <a:off x="2946688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  </a:t>
            </a:r>
            <a:endParaRPr sz="1000"/>
          </a:p>
        </p:txBody>
      </p:sp>
      <p:sp>
        <p:nvSpPr>
          <p:cNvPr id="221" name="Google Shape;221;p24"/>
          <p:cNvSpPr/>
          <p:nvPr/>
        </p:nvSpPr>
        <p:spPr>
          <a:xfrm>
            <a:off x="1182875" y="4335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24"/>
          <p:cNvSpPr txBox="1"/>
          <p:nvPr/>
        </p:nvSpPr>
        <p:spPr>
          <a:xfrm>
            <a:off x="34142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90  </a:t>
            </a:r>
            <a:endParaRPr sz="1000"/>
          </a:p>
        </p:txBody>
      </p:sp>
      <p:sp>
        <p:nvSpPr>
          <p:cNvPr id="223" name="Google Shape;223;p24"/>
          <p:cNvSpPr txBox="1"/>
          <p:nvPr/>
        </p:nvSpPr>
        <p:spPr>
          <a:xfrm>
            <a:off x="3855013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  </a:t>
            </a:r>
            <a:endParaRPr sz="1000"/>
          </a:p>
        </p:txBody>
      </p:sp>
      <p:sp>
        <p:nvSpPr>
          <p:cNvPr id="224" name="Google Shape;224;p24"/>
          <p:cNvSpPr/>
          <p:nvPr/>
        </p:nvSpPr>
        <p:spPr>
          <a:xfrm>
            <a:off x="2128575" y="339025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4"/>
          <p:cNvSpPr/>
          <p:nvPr/>
        </p:nvSpPr>
        <p:spPr>
          <a:xfrm>
            <a:off x="1671475" y="413395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4"/>
          <p:cNvSpPr/>
          <p:nvPr/>
        </p:nvSpPr>
        <p:spPr>
          <a:xfrm>
            <a:off x="2620950" y="257175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24"/>
          <p:cNvSpPr txBox="1"/>
          <p:nvPr/>
        </p:nvSpPr>
        <p:spPr>
          <a:xfrm>
            <a:off x="1365275" y="4660525"/>
            <a:ext cx="21036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Failure 1000’s presses</a:t>
            </a:r>
            <a:endParaRPr/>
          </a:p>
        </p:txBody>
      </p:sp>
      <p:sp>
        <p:nvSpPr>
          <p:cNvPr id="228" name="Google Shape;228;p24"/>
          <p:cNvSpPr txBox="1"/>
          <p:nvPr/>
        </p:nvSpPr>
        <p:spPr>
          <a:xfrm rot="-5400000">
            <a:off x="-1115550" y="2328225"/>
            <a:ext cx="2790600" cy="2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Cumulative Frequency</a:t>
            </a:r>
            <a:endParaRPr/>
          </a:p>
        </p:txBody>
      </p:sp>
      <p:sp>
        <p:nvSpPr>
          <p:cNvPr id="229" name="Google Shape;229;p24"/>
          <p:cNvSpPr/>
          <p:nvPr/>
        </p:nvSpPr>
        <p:spPr>
          <a:xfrm>
            <a:off x="3085000" y="22071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4"/>
          <p:cNvSpPr/>
          <p:nvPr/>
        </p:nvSpPr>
        <p:spPr>
          <a:xfrm>
            <a:off x="3563200" y="1778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4"/>
          <p:cNvSpPr/>
          <p:nvPr/>
        </p:nvSpPr>
        <p:spPr>
          <a:xfrm>
            <a:off x="4046275" y="15476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4"/>
          <p:cNvSpPr/>
          <p:nvPr/>
        </p:nvSpPr>
        <p:spPr>
          <a:xfrm>
            <a:off x="1097850" y="1572400"/>
            <a:ext cx="2960650" cy="2826075"/>
          </a:xfrm>
          <a:custGeom>
            <a:avLst/>
            <a:gdLst/>
            <a:ahLst/>
            <a:cxnLst/>
            <a:rect l="l" t="t" r="r" b="b"/>
            <a:pathLst>
              <a:path w="118426" h="113043" extrusionOk="0">
                <a:moveTo>
                  <a:pt x="0" y="113043"/>
                </a:moveTo>
                <a:cubicBezTo>
                  <a:pt x="8116" y="111009"/>
                  <a:pt x="16340" y="108564"/>
                  <a:pt x="23515" y="104260"/>
                </a:cubicBezTo>
                <a:cubicBezTo>
                  <a:pt x="28704" y="101147"/>
                  <a:pt x="30358" y="94279"/>
                  <a:pt x="33714" y="89244"/>
                </a:cubicBezTo>
                <a:cubicBezTo>
                  <a:pt x="42220" y="76481"/>
                  <a:pt x="47636" y="61881"/>
                  <a:pt x="55530" y="48730"/>
                </a:cubicBezTo>
                <a:cubicBezTo>
                  <a:pt x="62134" y="37728"/>
                  <a:pt x="73839" y="30679"/>
                  <a:pt x="83861" y="22665"/>
                </a:cubicBezTo>
                <a:cubicBezTo>
                  <a:pt x="94622" y="14061"/>
                  <a:pt x="105354" y="4352"/>
                  <a:pt x="118426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233" name="Google Shape;233;p24"/>
          <p:cNvCxnSpPr>
            <a:stCxn id="212" idx="2"/>
          </p:cNvCxnSpPr>
          <p:nvPr/>
        </p:nvCxnSpPr>
        <p:spPr>
          <a:xfrm rot="10800000" flipH="1">
            <a:off x="687075" y="2978088"/>
            <a:ext cx="1688100" cy="23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4" name="Google Shape;234;p24"/>
          <p:cNvCxnSpPr/>
          <p:nvPr/>
        </p:nvCxnSpPr>
        <p:spPr>
          <a:xfrm rot="10800000" flipH="1">
            <a:off x="2375075" y="2986375"/>
            <a:ext cx="4800" cy="1386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5" name="Google Shape;235;p24"/>
          <p:cNvSpPr txBox="1"/>
          <p:nvPr/>
        </p:nvSpPr>
        <p:spPr>
          <a:xfrm>
            <a:off x="4992400" y="1069250"/>
            <a:ext cx="29973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Half of a 120 is 60 so this is where we draw the line for the median.</a:t>
            </a:r>
            <a:endParaRPr/>
          </a:p>
        </p:txBody>
      </p:sp>
      <p:cxnSp>
        <p:nvCxnSpPr>
          <p:cNvPr id="236" name="Google Shape;236;p24"/>
          <p:cNvCxnSpPr>
            <a:stCxn id="235" idx="1"/>
          </p:cNvCxnSpPr>
          <p:nvPr/>
        </p:nvCxnSpPr>
        <p:spPr>
          <a:xfrm flipH="1">
            <a:off x="1543900" y="1229750"/>
            <a:ext cx="3448500" cy="1737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7" name="Google Shape;237;p24"/>
          <p:cNvSpPr txBox="1"/>
          <p:nvPr/>
        </p:nvSpPr>
        <p:spPr>
          <a:xfrm>
            <a:off x="5094500" y="1713225"/>
            <a:ext cx="3059100" cy="2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Estimate for Median = 64</a:t>
            </a:r>
            <a:endParaRPr/>
          </a:p>
        </p:txBody>
      </p:sp>
      <p:cxnSp>
        <p:nvCxnSpPr>
          <p:cNvPr id="238" name="Google Shape;238;p24"/>
          <p:cNvCxnSpPr/>
          <p:nvPr/>
        </p:nvCxnSpPr>
        <p:spPr>
          <a:xfrm flipH="1">
            <a:off x="2413050" y="2055225"/>
            <a:ext cx="4688400" cy="228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5"/>
          <p:cNvSpPr txBox="1"/>
          <p:nvPr/>
        </p:nvSpPr>
        <p:spPr>
          <a:xfrm>
            <a:off x="307325" y="114900"/>
            <a:ext cx="8644200" cy="5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Once you have completed the table you put the information into a cumulative frequency curve. The reason we do this is so that we can look at some key data like the median and quartiles. </a:t>
            </a:r>
            <a:endParaRPr/>
          </a:p>
        </p:txBody>
      </p:sp>
      <p:pic>
        <p:nvPicPr>
          <p:cNvPr id="244" name="Google Shape;24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000" y="1069250"/>
            <a:ext cx="3396150" cy="338685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245" name="Google Shape;245;p25"/>
          <p:cNvSpPr txBox="1"/>
          <p:nvPr/>
        </p:nvSpPr>
        <p:spPr>
          <a:xfrm>
            <a:off x="531200" y="4215425"/>
            <a:ext cx="5028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0</a:t>
            </a:r>
            <a:endParaRPr sz="1000"/>
          </a:p>
        </p:txBody>
      </p:sp>
      <p:sp>
        <p:nvSpPr>
          <p:cNvPr id="246" name="Google Shape;246;p25"/>
          <p:cNvSpPr txBox="1"/>
          <p:nvPr/>
        </p:nvSpPr>
        <p:spPr>
          <a:xfrm>
            <a:off x="467475" y="37681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20</a:t>
            </a:r>
            <a:endParaRPr sz="1000"/>
          </a:p>
        </p:txBody>
      </p:sp>
      <p:sp>
        <p:nvSpPr>
          <p:cNvPr id="247" name="Google Shape;247;p25"/>
          <p:cNvSpPr txBox="1"/>
          <p:nvPr/>
        </p:nvSpPr>
        <p:spPr>
          <a:xfrm>
            <a:off x="467475" y="32789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248" name="Google Shape;248;p25"/>
          <p:cNvSpPr txBox="1"/>
          <p:nvPr/>
        </p:nvSpPr>
        <p:spPr>
          <a:xfrm>
            <a:off x="467475" y="28106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249" name="Google Shape;249;p25"/>
          <p:cNvSpPr txBox="1"/>
          <p:nvPr/>
        </p:nvSpPr>
        <p:spPr>
          <a:xfrm>
            <a:off x="467475" y="2342463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</a:t>
            </a:r>
            <a:endParaRPr sz="1000"/>
          </a:p>
        </p:txBody>
      </p:sp>
      <p:sp>
        <p:nvSpPr>
          <p:cNvPr id="250" name="Google Shape;250;p25"/>
          <p:cNvSpPr txBox="1"/>
          <p:nvPr/>
        </p:nvSpPr>
        <p:spPr>
          <a:xfrm>
            <a:off x="424975" y="18741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</a:t>
            </a:r>
            <a:endParaRPr sz="1000"/>
          </a:p>
        </p:txBody>
      </p:sp>
      <p:sp>
        <p:nvSpPr>
          <p:cNvPr id="251" name="Google Shape;251;p25"/>
          <p:cNvSpPr txBox="1"/>
          <p:nvPr/>
        </p:nvSpPr>
        <p:spPr>
          <a:xfrm>
            <a:off x="424975" y="14059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120</a:t>
            </a:r>
            <a:endParaRPr sz="1000"/>
          </a:p>
        </p:txBody>
      </p:sp>
      <p:sp>
        <p:nvSpPr>
          <p:cNvPr id="252" name="Google Shape;252;p25"/>
          <p:cNvSpPr txBox="1"/>
          <p:nvPr/>
        </p:nvSpPr>
        <p:spPr>
          <a:xfrm>
            <a:off x="10340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253" name="Google Shape;253;p25"/>
          <p:cNvSpPr txBox="1"/>
          <p:nvPr/>
        </p:nvSpPr>
        <p:spPr>
          <a:xfrm>
            <a:off x="15440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50</a:t>
            </a:r>
            <a:endParaRPr sz="1000"/>
          </a:p>
        </p:txBody>
      </p:sp>
      <p:sp>
        <p:nvSpPr>
          <p:cNvPr id="254" name="Google Shape;254;p25"/>
          <p:cNvSpPr txBox="1"/>
          <p:nvPr/>
        </p:nvSpPr>
        <p:spPr>
          <a:xfrm>
            <a:off x="20116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255" name="Google Shape;255;p25"/>
          <p:cNvSpPr txBox="1"/>
          <p:nvPr/>
        </p:nvSpPr>
        <p:spPr>
          <a:xfrm>
            <a:off x="24791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70</a:t>
            </a:r>
            <a:endParaRPr sz="1000"/>
          </a:p>
        </p:txBody>
      </p:sp>
      <p:sp>
        <p:nvSpPr>
          <p:cNvPr id="256" name="Google Shape;256;p25"/>
          <p:cNvSpPr txBox="1"/>
          <p:nvPr/>
        </p:nvSpPr>
        <p:spPr>
          <a:xfrm>
            <a:off x="2946688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  </a:t>
            </a:r>
            <a:endParaRPr sz="1000"/>
          </a:p>
        </p:txBody>
      </p:sp>
      <p:sp>
        <p:nvSpPr>
          <p:cNvPr id="257" name="Google Shape;257;p25"/>
          <p:cNvSpPr/>
          <p:nvPr/>
        </p:nvSpPr>
        <p:spPr>
          <a:xfrm>
            <a:off x="1182875" y="4335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25"/>
          <p:cNvSpPr txBox="1"/>
          <p:nvPr/>
        </p:nvSpPr>
        <p:spPr>
          <a:xfrm>
            <a:off x="34142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90  </a:t>
            </a:r>
            <a:endParaRPr sz="1000"/>
          </a:p>
        </p:txBody>
      </p:sp>
      <p:sp>
        <p:nvSpPr>
          <p:cNvPr id="259" name="Google Shape;259;p25"/>
          <p:cNvSpPr txBox="1"/>
          <p:nvPr/>
        </p:nvSpPr>
        <p:spPr>
          <a:xfrm>
            <a:off x="3855013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  </a:t>
            </a:r>
            <a:endParaRPr sz="1000"/>
          </a:p>
        </p:txBody>
      </p:sp>
      <p:sp>
        <p:nvSpPr>
          <p:cNvPr id="260" name="Google Shape;260;p25"/>
          <p:cNvSpPr/>
          <p:nvPr/>
        </p:nvSpPr>
        <p:spPr>
          <a:xfrm>
            <a:off x="2128575" y="339025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5"/>
          <p:cNvSpPr/>
          <p:nvPr/>
        </p:nvSpPr>
        <p:spPr>
          <a:xfrm>
            <a:off x="1671475" y="413395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5"/>
          <p:cNvSpPr/>
          <p:nvPr/>
        </p:nvSpPr>
        <p:spPr>
          <a:xfrm>
            <a:off x="2620950" y="257175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25"/>
          <p:cNvSpPr txBox="1"/>
          <p:nvPr/>
        </p:nvSpPr>
        <p:spPr>
          <a:xfrm>
            <a:off x="1365275" y="4660525"/>
            <a:ext cx="21036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Failure 1000’s presses</a:t>
            </a:r>
            <a:endParaRPr/>
          </a:p>
        </p:txBody>
      </p:sp>
      <p:sp>
        <p:nvSpPr>
          <p:cNvPr id="264" name="Google Shape;264;p25"/>
          <p:cNvSpPr txBox="1"/>
          <p:nvPr/>
        </p:nvSpPr>
        <p:spPr>
          <a:xfrm rot="-5400000">
            <a:off x="-1115550" y="2328225"/>
            <a:ext cx="2790600" cy="2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Cumulative Frequency</a:t>
            </a:r>
            <a:endParaRPr/>
          </a:p>
        </p:txBody>
      </p:sp>
      <p:sp>
        <p:nvSpPr>
          <p:cNvPr id="265" name="Google Shape;265;p25"/>
          <p:cNvSpPr/>
          <p:nvPr/>
        </p:nvSpPr>
        <p:spPr>
          <a:xfrm>
            <a:off x="3085000" y="22071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25"/>
          <p:cNvSpPr/>
          <p:nvPr/>
        </p:nvSpPr>
        <p:spPr>
          <a:xfrm>
            <a:off x="3563200" y="1778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5"/>
          <p:cNvSpPr/>
          <p:nvPr/>
        </p:nvSpPr>
        <p:spPr>
          <a:xfrm>
            <a:off x="4046275" y="15476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25"/>
          <p:cNvSpPr/>
          <p:nvPr/>
        </p:nvSpPr>
        <p:spPr>
          <a:xfrm>
            <a:off x="1097850" y="1572400"/>
            <a:ext cx="2960650" cy="2826075"/>
          </a:xfrm>
          <a:custGeom>
            <a:avLst/>
            <a:gdLst/>
            <a:ahLst/>
            <a:cxnLst/>
            <a:rect l="l" t="t" r="r" b="b"/>
            <a:pathLst>
              <a:path w="118426" h="113043" extrusionOk="0">
                <a:moveTo>
                  <a:pt x="0" y="113043"/>
                </a:moveTo>
                <a:cubicBezTo>
                  <a:pt x="8116" y="111009"/>
                  <a:pt x="16340" y="108564"/>
                  <a:pt x="23515" y="104260"/>
                </a:cubicBezTo>
                <a:cubicBezTo>
                  <a:pt x="28704" y="101147"/>
                  <a:pt x="30358" y="94279"/>
                  <a:pt x="33714" y="89244"/>
                </a:cubicBezTo>
                <a:cubicBezTo>
                  <a:pt x="42220" y="76481"/>
                  <a:pt x="47636" y="61881"/>
                  <a:pt x="55530" y="48730"/>
                </a:cubicBezTo>
                <a:cubicBezTo>
                  <a:pt x="62134" y="37728"/>
                  <a:pt x="73839" y="30679"/>
                  <a:pt x="83861" y="22665"/>
                </a:cubicBezTo>
                <a:cubicBezTo>
                  <a:pt x="94622" y="14061"/>
                  <a:pt x="105354" y="4352"/>
                  <a:pt x="118426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9" name="Google Shape;269;p25"/>
          <p:cNvSpPr txBox="1"/>
          <p:nvPr/>
        </p:nvSpPr>
        <p:spPr>
          <a:xfrm>
            <a:off x="4992400" y="1069250"/>
            <a:ext cx="29973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quarter of 120 is 30 so this is where we draw the line for the lower quartile.</a:t>
            </a:r>
            <a:endParaRPr/>
          </a:p>
        </p:txBody>
      </p:sp>
      <p:sp>
        <p:nvSpPr>
          <p:cNvPr id="270" name="Google Shape;270;p25"/>
          <p:cNvSpPr txBox="1"/>
          <p:nvPr/>
        </p:nvSpPr>
        <p:spPr>
          <a:xfrm>
            <a:off x="4992400" y="1962000"/>
            <a:ext cx="3059100" cy="2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Estimate for Lower Quartile = 57</a:t>
            </a:r>
            <a:endParaRPr/>
          </a:p>
        </p:txBody>
      </p:sp>
      <p:cxnSp>
        <p:nvCxnSpPr>
          <p:cNvPr id="271" name="Google Shape;271;p25"/>
          <p:cNvCxnSpPr/>
          <p:nvPr/>
        </p:nvCxnSpPr>
        <p:spPr>
          <a:xfrm>
            <a:off x="741025" y="3689275"/>
            <a:ext cx="1277700" cy="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2" name="Google Shape;272;p25"/>
          <p:cNvCxnSpPr>
            <a:stCxn id="254" idx="1"/>
          </p:cNvCxnSpPr>
          <p:nvPr/>
        </p:nvCxnSpPr>
        <p:spPr>
          <a:xfrm rot="10800000" flipH="1">
            <a:off x="2011600" y="3698650"/>
            <a:ext cx="2400" cy="732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6"/>
          <p:cNvSpPr txBox="1"/>
          <p:nvPr/>
        </p:nvSpPr>
        <p:spPr>
          <a:xfrm>
            <a:off x="307325" y="114900"/>
            <a:ext cx="8644200" cy="5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Once you have completed the table you put the information into a cumulative frequency curve. The reason we do this is so that we can look at some key data like the median and quartiles. </a:t>
            </a:r>
            <a:endParaRPr/>
          </a:p>
        </p:txBody>
      </p:sp>
      <p:pic>
        <p:nvPicPr>
          <p:cNvPr id="278" name="Google Shape;27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000" y="1069250"/>
            <a:ext cx="3396150" cy="338685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279" name="Google Shape;279;p26"/>
          <p:cNvSpPr txBox="1"/>
          <p:nvPr/>
        </p:nvSpPr>
        <p:spPr>
          <a:xfrm>
            <a:off x="531200" y="4215425"/>
            <a:ext cx="5028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0</a:t>
            </a:r>
            <a:endParaRPr sz="1000"/>
          </a:p>
        </p:txBody>
      </p:sp>
      <p:sp>
        <p:nvSpPr>
          <p:cNvPr id="280" name="Google Shape;280;p26"/>
          <p:cNvSpPr txBox="1"/>
          <p:nvPr/>
        </p:nvSpPr>
        <p:spPr>
          <a:xfrm>
            <a:off x="467475" y="37681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20</a:t>
            </a:r>
            <a:endParaRPr sz="1000"/>
          </a:p>
        </p:txBody>
      </p:sp>
      <p:sp>
        <p:nvSpPr>
          <p:cNvPr id="281" name="Google Shape;281;p26"/>
          <p:cNvSpPr txBox="1"/>
          <p:nvPr/>
        </p:nvSpPr>
        <p:spPr>
          <a:xfrm>
            <a:off x="467475" y="32789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282" name="Google Shape;282;p26"/>
          <p:cNvSpPr txBox="1"/>
          <p:nvPr/>
        </p:nvSpPr>
        <p:spPr>
          <a:xfrm>
            <a:off x="467475" y="28106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283" name="Google Shape;283;p26"/>
          <p:cNvSpPr txBox="1"/>
          <p:nvPr/>
        </p:nvSpPr>
        <p:spPr>
          <a:xfrm>
            <a:off x="467475" y="2342463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</a:t>
            </a:r>
            <a:endParaRPr sz="1000"/>
          </a:p>
        </p:txBody>
      </p:sp>
      <p:sp>
        <p:nvSpPr>
          <p:cNvPr id="284" name="Google Shape;284;p26"/>
          <p:cNvSpPr txBox="1"/>
          <p:nvPr/>
        </p:nvSpPr>
        <p:spPr>
          <a:xfrm>
            <a:off x="424975" y="18741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</a:t>
            </a:r>
            <a:endParaRPr sz="1000"/>
          </a:p>
        </p:txBody>
      </p:sp>
      <p:sp>
        <p:nvSpPr>
          <p:cNvPr id="285" name="Google Shape;285;p26"/>
          <p:cNvSpPr txBox="1"/>
          <p:nvPr/>
        </p:nvSpPr>
        <p:spPr>
          <a:xfrm>
            <a:off x="424975" y="14059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120</a:t>
            </a:r>
            <a:endParaRPr sz="1000"/>
          </a:p>
        </p:txBody>
      </p:sp>
      <p:sp>
        <p:nvSpPr>
          <p:cNvPr id="286" name="Google Shape;286;p26"/>
          <p:cNvSpPr txBox="1"/>
          <p:nvPr/>
        </p:nvSpPr>
        <p:spPr>
          <a:xfrm>
            <a:off x="10340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287" name="Google Shape;287;p26"/>
          <p:cNvSpPr txBox="1"/>
          <p:nvPr/>
        </p:nvSpPr>
        <p:spPr>
          <a:xfrm>
            <a:off x="15440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50</a:t>
            </a:r>
            <a:endParaRPr sz="1000"/>
          </a:p>
        </p:txBody>
      </p:sp>
      <p:sp>
        <p:nvSpPr>
          <p:cNvPr id="288" name="Google Shape;288;p26"/>
          <p:cNvSpPr txBox="1"/>
          <p:nvPr/>
        </p:nvSpPr>
        <p:spPr>
          <a:xfrm>
            <a:off x="20116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289" name="Google Shape;289;p26"/>
          <p:cNvSpPr txBox="1"/>
          <p:nvPr/>
        </p:nvSpPr>
        <p:spPr>
          <a:xfrm>
            <a:off x="24791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70</a:t>
            </a:r>
            <a:endParaRPr sz="1000"/>
          </a:p>
        </p:txBody>
      </p:sp>
      <p:sp>
        <p:nvSpPr>
          <p:cNvPr id="290" name="Google Shape;290;p26"/>
          <p:cNvSpPr txBox="1"/>
          <p:nvPr/>
        </p:nvSpPr>
        <p:spPr>
          <a:xfrm>
            <a:off x="2946688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  </a:t>
            </a:r>
            <a:endParaRPr sz="1000"/>
          </a:p>
        </p:txBody>
      </p:sp>
      <p:sp>
        <p:nvSpPr>
          <p:cNvPr id="291" name="Google Shape;291;p26"/>
          <p:cNvSpPr/>
          <p:nvPr/>
        </p:nvSpPr>
        <p:spPr>
          <a:xfrm>
            <a:off x="1182875" y="4335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6"/>
          <p:cNvSpPr txBox="1"/>
          <p:nvPr/>
        </p:nvSpPr>
        <p:spPr>
          <a:xfrm>
            <a:off x="34142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90  </a:t>
            </a:r>
            <a:endParaRPr sz="1000"/>
          </a:p>
        </p:txBody>
      </p:sp>
      <p:sp>
        <p:nvSpPr>
          <p:cNvPr id="293" name="Google Shape;293;p26"/>
          <p:cNvSpPr txBox="1"/>
          <p:nvPr/>
        </p:nvSpPr>
        <p:spPr>
          <a:xfrm>
            <a:off x="3855013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  </a:t>
            </a:r>
            <a:endParaRPr sz="1000"/>
          </a:p>
        </p:txBody>
      </p:sp>
      <p:sp>
        <p:nvSpPr>
          <p:cNvPr id="294" name="Google Shape;294;p26"/>
          <p:cNvSpPr/>
          <p:nvPr/>
        </p:nvSpPr>
        <p:spPr>
          <a:xfrm>
            <a:off x="2128575" y="339025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26"/>
          <p:cNvSpPr/>
          <p:nvPr/>
        </p:nvSpPr>
        <p:spPr>
          <a:xfrm>
            <a:off x="1671475" y="413395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26"/>
          <p:cNvSpPr/>
          <p:nvPr/>
        </p:nvSpPr>
        <p:spPr>
          <a:xfrm>
            <a:off x="2620950" y="257175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26"/>
          <p:cNvSpPr txBox="1"/>
          <p:nvPr/>
        </p:nvSpPr>
        <p:spPr>
          <a:xfrm>
            <a:off x="1365275" y="4660525"/>
            <a:ext cx="21036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Failure 1000’s presses</a:t>
            </a:r>
            <a:endParaRPr/>
          </a:p>
        </p:txBody>
      </p:sp>
      <p:sp>
        <p:nvSpPr>
          <p:cNvPr id="298" name="Google Shape;298;p26"/>
          <p:cNvSpPr txBox="1"/>
          <p:nvPr/>
        </p:nvSpPr>
        <p:spPr>
          <a:xfrm rot="-5400000">
            <a:off x="-1115550" y="2328225"/>
            <a:ext cx="2790600" cy="2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Cumulative Frequency</a:t>
            </a:r>
            <a:endParaRPr/>
          </a:p>
        </p:txBody>
      </p:sp>
      <p:sp>
        <p:nvSpPr>
          <p:cNvPr id="299" name="Google Shape;299;p26"/>
          <p:cNvSpPr/>
          <p:nvPr/>
        </p:nvSpPr>
        <p:spPr>
          <a:xfrm>
            <a:off x="3085000" y="22071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26"/>
          <p:cNvSpPr/>
          <p:nvPr/>
        </p:nvSpPr>
        <p:spPr>
          <a:xfrm>
            <a:off x="3563200" y="1778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6"/>
          <p:cNvSpPr/>
          <p:nvPr/>
        </p:nvSpPr>
        <p:spPr>
          <a:xfrm>
            <a:off x="4046275" y="15476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26"/>
          <p:cNvSpPr/>
          <p:nvPr/>
        </p:nvSpPr>
        <p:spPr>
          <a:xfrm>
            <a:off x="1097850" y="1572400"/>
            <a:ext cx="2960650" cy="2826075"/>
          </a:xfrm>
          <a:custGeom>
            <a:avLst/>
            <a:gdLst/>
            <a:ahLst/>
            <a:cxnLst/>
            <a:rect l="l" t="t" r="r" b="b"/>
            <a:pathLst>
              <a:path w="118426" h="113043" extrusionOk="0">
                <a:moveTo>
                  <a:pt x="0" y="113043"/>
                </a:moveTo>
                <a:cubicBezTo>
                  <a:pt x="8116" y="111009"/>
                  <a:pt x="16340" y="108564"/>
                  <a:pt x="23515" y="104260"/>
                </a:cubicBezTo>
                <a:cubicBezTo>
                  <a:pt x="28704" y="101147"/>
                  <a:pt x="30358" y="94279"/>
                  <a:pt x="33714" y="89244"/>
                </a:cubicBezTo>
                <a:cubicBezTo>
                  <a:pt x="42220" y="76481"/>
                  <a:pt x="47636" y="61881"/>
                  <a:pt x="55530" y="48730"/>
                </a:cubicBezTo>
                <a:cubicBezTo>
                  <a:pt x="62134" y="37728"/>
                  <a:pt x="73839" y="30679"/>
                  <a:pt x="83861" y="22665"/>
                </a:cubicBezTo>
                <a:cubicBezTo>
                  <a:pt x="94622" y="14061"/>
                  <a:pt x="105354" y="4352"/>
                  <a:pt x="118426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3" name="Google Shape;303;p26"/>
          <p:cNvSpPr txBox="1"/>
          <p:nvPr/>
        </p:nvSpPr>
        <p:spPr>
          <a:xfrm>
            <a:off x="4992400" y="1069250"/>
            <a:ext cx="29973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Three quarters of 120 is 90 so this is where we draw the line for the upper quartile.</a:t>
            </a:r>
            <a:endParaRPr/>
          </a:p>
        </p:txBody>
      </p:sp>
      <p:sp>
        <p:nvSpPr>
          <p:cNvPr id="304" name="Google Shape;304;p26"/>
          <p:cNvSpPr txBox="1"/>
          <p:nvPr/>
        </p:nvSpPr>
        <p:spPr>
          <a:xfrm>
            <a:off x="4992400" y="1962000"/>
            <a:ext cx="3059100" cy="2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Estimate for Upper Quartile = 78</a:t>
            </a:r>
            <a:endParaRPr/>
          </a:p>
        </p:txBody>
      </p:sp>
      <p:cxnSp>
        <p:nvCxnSpPr>
          <p:cNvPr id="305" name="Google Shape;305;p26"/>
          <p:cNvCxnSpPr/>
          <p:nvPr/>
        </p:nvCxnSpPr>
        <p:spPr>
          <a:xfrm rot="10800000" flipH="1">
            <a:off x="779025" y="2292625"/>
            <a:ext cx="2237400" cy="9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6" name="Google Shape;306;p26"/>
          <p:cNvCxnSpPr/>
          <p:nvPr/>
        </p:nvCxnSpPr>
        <p:spPr>
          <a:xfrm>
            <a:off x="3006825" y="2292725"/>
            <a:ext cx="9600" cy="20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7"/>
          <p:cNvSpPr txBox="1"/>
          <p:nvPr/>
        </p:nvSpPr>
        <p:spPr>
          <a:xfrm>
            <a:off x="307325" y="114900"/>
            <a:ext cx="8644200" cy="5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Now that we have been through an example. Can you complete the table and plot the cumulative frequency curve for Phone 2</a:t>
            </a:r>
            <a:endParaRPr/>
          </a:p>
        </p:txBody>
      </p:sp>
      <p:graphicFrame>
        <p:nvGraphicFramePr>
          <p:cNvPr id="312" name="Google Shape;312;p27"/>
          <p:cNvGraphicFramePr/>
          <p:nvPr/>
        </p:nvGraphicFramePr>
        <p:xfrm>
          <a:off x="4763325" y="1069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{73F369DC-BF28-43C0-BAD6-10F2F7ACC484}</a:tableStyleId>
              </a:tblPr>
              <a:tblGrid>
                <a:gridCol w="82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Number of Clicks (1000’s)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Frequency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Upper Limit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Cumulative Frequency</a:t>
                      </a:r>
                      <a:endParaRPr sz="10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30-40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41-50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51-60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16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61-70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42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71-80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81-90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20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91-100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13" name="Google Shape;31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000" y="1069250"/>
            <a:ext cx="3396150" cy="338685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314" name="Google Shape;314;p27"/>
          <p:cNvSpPr txBox="1"/>
          <p:nvPr/>
        </p:nvSpPr>
        <p:spPr>
          <a:xfrm>
            <a:off x="531200" y="4215425"/>
            <a:ext cx="5028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0</a:t>
            </a:r>
            <a:endParaRPr sz="1000"/>
          </a:p>
        </p:txBody>
      </p:sp>
      <p:sp>
        <p:nvSpPr>
          <p:cNvPr id="315" name="Google Shape;315;p27"/>
          <p:cNvSpPr txBox="1"/>
          <p:nvPr/>
        </p:nvSpPr>
        <p:spPr>
          <a:xfrm>
            <a:off x="467475" y="37681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20</a:t>
            </a:r>
            <a:endParaRPr sz="1000"/>
          </a:p>
        </p:txBody>
      </p:sp>
      <p:sp>
        <p:nvSpPr>
          <p:cNvPr id="316" name="Google Shape;316;p27"/>
          <p:cNvSpPr txBox="1"/>
          <p:nvPr/>
        </p:nvSpPr>
        <p:spPr>
          <a:xfrm>
            <a:off x="467475" y="32789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317" name="Google Shape;317;p27"/>
          <p:cNvSpPr txBox="1"/>
          <p:nvPr/>
        </p:nvSpPr>
        <p:spPr>
          <a:xfrm>
            <a:off x="467475" y="28106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318" name="Google Shape;318;p27"/>
          <p:cNvSpPr txBox="1"/>
          <p:nvPr/>
        </p:nvSpPr>
        <p:spPr>
          <a:xfrm>
            <a:off x="467475" y="2342463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</a:t>
            </a:r>
            <a:endParaRPr sz="1000"/>
          </a:p>
        </p:txBody>
      </p:sp>
      <p:sp>
        <p:nvSpPr>
          <p:cNvPr id="319" name="Google Shape;319;p27"/>
          <p:cNvSpPr txBox="1"/>
          <p:nvPr/>
        </p:nvSpPr>
        <p:spPr>
          <a:xfrm>
            <a:off x="424975" y="18741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</a:t>
            </a:r>
            <a:endParaRPr sz="1000"/>
          </a:p>
        </p:txBody>
      </p:sp>
      <p:sp>
        <p:nvSpPr>
          <p:cNvPr id="320" name="Google Shape;320;p27"/>
          <p:cNvSpPr txBox="1"/>
          <p:nvPr/>
        </p:nvSpPr>
        <p:spPr>
          <a:xfrm>
            <a:off x="424975" y="14059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120</a:t>
            </a:r>
            <a:endParaRPr sz="1000"/>
          </a:p>
        </p:txBody>
      </p:sp>
      <p:sp>
        <p:nvSpPr>
          <p:cNvPr id="321" name="Google Shape;321;p27"/>
          <p:cNvSpPr txBox="1"/>
          <p:nvPr/>
        </p:nvSpPr>
        <p:spPr>
          <a:xfrm>
            <a:off x="10340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322" name="Google Shape;322;p27"/>
          <p:cNvSpPr txBox="1"/>
          <p:nvPr/>
        </p:nvSpPr>
        <p:spPr>
          <a:xfrm>
            <a:off x="15440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50</a:t>
            </a:r>
            <a:endParaRPr sz="1000"/>
          </a:p>
        </p:txBody>
      </p:sp>
      <p:sp>
        <p:nvSpPr>
          <p:cNvPr id="323" name="Google Shape;323;p27"/>
          <p:cNvSpPr txBox="1"/>
          <p:nvPr/>
        </p:nvSpPr>
        <p:spPr>
          <a:xfrm>
            <a:off x="20116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324" name="Google Shape;324;p27"/>
          <p:cNvSpPr txBox="1"/>
          <p:nvPr/>
        </p:nvSpPr>
        <p:spPr>
          <a:xfrm>
            <a:off x="24791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70</a:t>
            </a:r>
            <a:endParaRPr sz="1000"/>
          </a:p>
        </p:txBody>
      </p:sp>
      <p:sp>
        <p:nvSpPr>
          <p:cNvPr id="325" name="Google Shape;325;p27"/>
          <p:cNvSpPr txBox="1"/>
          <p:nvPr/>
        </p:nvSpPr>
        <p:spPr>
          <a:xfrm>
            <a:off x="2946688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  </a:t>
            </a:r>
            <a:endParaRPr sz="1000"/>
          </a:p>
        </p:txBody>
      </p:sp>
      <p:sp>
        <p:nvSpPr>
          <p:cNvPr id="326" name="Google Shape;326;p27"/>
          <p:cNvSpPr txBox="1"/>
          <p:nvPr/>
        </p:nvSpPr>
        <p:spPr>
          <a:xfrm>
            <a:off x="34142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90  </a:t>
            </a:r>
            <a:endParaRPr sz="1000"/>
          </a:p>
        </p:txBody>
      </p:sp>
      <p:sp>
        <p:nvSpPr>
          <p:cNvPr id="327" name="Google Shape;327;p27"/>
          <p:cNvSpPr txBox="1"/>
          <p:nvPr/>
        </p:nvSpPr>
        <p:spPr>
          <a:xfrm>
            <a:off x="3855013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  </a:t>
            </a:r>
            <a:endParaRPr sz="1000"/>
          </a:p>
        </p:txBody>
      </p:sp>
      <p:sp>
        <p:nvSpPr>
          <p:cNvPr id="328" name="Google Shape;328;p27"/>
          <p:cNvSpPr txBox="1"/>
          <p:nvPr/>
        </p:nvSpPr>
        <p:spPr>
          <a:xfrm>
            <a:off x="1365275" y="4660525"/>
            <a:ext cx="21036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Failure 1000’s presses</a:t>
            </a:r>
            <a:endParaRPr/>
          </a:p>
        </p:txBody>
      </p:sp>
      <p:sp>
        <p:nvSpPr>
          <p:cNvPr id="329" name="Google Shape;329;p27"/>
          <p:cNvSpPr txBox="1"/>
          <p:nvPr/>
        </p:nvSpPr>
        <p:spPr>
          <a:xfrm rot="-5400000">
            <a:off x="-1115550" y="2328225"/>
            <a:ext cx="2790600" cy="2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Cumulative Frequency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28"/>
          <p:cNvSpPr txBox="1"/>
          <p:nvPr/>
        </p:nvSpPr>
        <p:spPr>
          <a:xfrm>
            <a:off x="307325" y="114900"/>
            <a:ext cx="8644200" cy="5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Now that we have been through an example. Can you complete the table and plot the cumulative frequency curve for Phone 2</a:t>
            </a:r>
            <a:endParaRPr/>
          </a:p>
        </p:txBody>
      </p:sp>
      <p:graphicFrame>
        <p:nvGraphicFramePr>
          <p:cNvPr id="335" name="Google Shape;335;p28"/>
          <p:cNvGraphicFramePr/>
          <p:nvPr/>
        </p:nvGraphicFramePr>
        <p:xfrm>
          <a:off x="4763325" y="1069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{73F369DC-BF28-43C0-BAD6-10F2F7ACC484}</a:tableStyleId>
              </a:tblPr>
              <a:tblGrid>
                <a:gridCol w="82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Number of Clicks (1000’s)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Frequency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Upper Limit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Cumulative Frequency</a:t>
                      </a:r>
                      <a:endParaRPr sz="10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30-40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41-50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4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51-60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16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20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61-70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42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62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71-80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96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81-90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20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116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91-100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120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36" name="Google Shape;33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000" y="1069250"/>
            <a:ext cx="3396150" cy="338685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337" name="Google Shape;337;p28"/>
          <p:cNvSpPr txBox="1"/>
          <p:nvPr/>
        </p:nvSpPr>
        <p:spPr>
          <a:xfrm>
            <a:off x="531200" y="4215425"/>
            <a:ext cx="5028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0</a:t>
            </a:r>
            <a:endParaRPr sz="1000"/>
          </a:p>
        </p:txBody>
      </p:sp>
      <p:sp>
        <p:nvSpPr>
          <p:cNvPr id="338" name="Google Shape;338;p28"/>
          <p:cNvSpPr txBox="1"/>
          <p:nvPr/>
        </p:nvSpPr>
        <p:spPr>
          <a:xfrm>
            <a:off x="467475" y="37681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20</a:t>
            </a:r>
            <a:endParaRPr sz="1000"/>
          </a:p>
        </p:txBody>
      </p:sp>
      <p:sp>
        <p:nvSpPr>
          <p:cNvPr id="339" name="Google Shape;339;p28"/>
          <p:cNvSpPr txBox="1"/>
          <p:nvPr/>
        </p:nvSpPr>
        <p:spPr>
          <a:xfrm>
            <a:off x="467475" y="32789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340" name="Google Shape;340;p28"/>
          <p:cNvSpPr txBox="1"/>
          <p:nvPr/>
        </p:nvSpPr>
        <p:spPr>
          <a:xfrm>
            <a:off x="467475" y="28106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341" name="Google Shape;341;p28"/>
          <p:cNvSpPr txBox="1"/>
          <p:nvPr/>
        </p:nvSpPr>
        <p:spPr>
          <a:xfrm>
            <a:off x="467475" y="2342463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</a:t>
            </a:r>
            <a:endParaRPr sz="1000"/>
          </a:p>
        </p:txBody>
      </p:sp>
      <p:sp>
        <p:nvSpPr>
          <p:cNvPr id="342" name="Google Shape;342;p28"/>
          <p:cNvSpPr txBox="1"/>
          <p:nvPr/>
        </p:nvSpPr>
        <p:spPr>
          <a:xfrm>
            <a:off x="424975" y="18741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</a:t>
            </a:r>
            <a:endParaRPr sz="1000"/>
          </a:p>
        </p:txBody>
      </p:sp>
      <p:sp>
        <p:nvSpPr>
          <p:cNvPr id="343" name="Google Shape;343;p28"/>
          <p:cNvSpPr txBox="1"/>
          <p:nvPr/>
        </p:nvSpPr>
        <p:spPr>
          <a:xfrm>
            <a:off x="424975" y="14059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120</a:t>
            </a:r>
            <a:endParaRPr sz="1000"/>
          </a:p>
        </p:txBody>
      </p:sp>
      <p:sp>
        <p:nvSpPr>
          <p:cNvPr id="344" name="Google Shape;344;p28"/>
          <p:cNvSpPr txBox="1"/>
          <p:nvPr/>
        </p:nvSpPr>
        <p:spPr>
          <a:xfrm>
            <a:off x="10340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345" name="Google Shape;345;p28"/>
          <p:cNvSpPr txBox="1"/>
          <p:nvPr/>
        </p:nvSpPr>
        <p:spPr>
          <a:xfrm>
            <a:off x="15440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50</a:t>
            </a:r>
            <a:endParaRPr sz="1000"/>
          </a:p>
        </p:txBody>
      </p:sp>
      <p:sp>
        <p:nvSpPr>
          <p:cNvPr id="346" name="Google Shape;346;p28"/>
          <p:cNvSpPr txBox="1"/>
          <p:nvPr/>
        </p:nvSpPr>
        <p:spPr>
          <a:xfrm>
            <a:off x="20116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347" name="Google Shape;347;p28"/>
          <p:cNvSpPr txBox="1"/>
          <p:nvPr/>
        </p:nvSpPr>
        <p:spPr>
          <a:xfrm>
            <a:off x="24791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70</a:t>
            </a:r>
            <a:endParaRPr sz="1000"/>
          </a:p>
        </p:txBody>
      </p:sp>
      <p:sp>
        <p:nvSpPr>
          <p:cNvPr id="348" name="Google Shape;348;p28"/>
          <p:cNvSpPr txBox="1"/>
          <p:nvPr/>
        </p:nvSpPr>
        <p:spPr>
          <a:xfrm>
            <a:off x="2946688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  </a:t>
            </a:r>
            <a:endParaRPr sz="1000"/>
          </a:p>
        </p:txBody>
      </p:sp>
      <p:sp>
        <p:nvSpPr>
          <p:cNvPr id="349" name="Google Shape;349;p28"/>
          <p:cNvSpPr txBox="1"/>
          <p:nvPr/>
        </p:nvSpPr>
        <p:spPr>
          <a:xfrm>
            <a:off x="34142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90  </a:t>
            </a:r>
            <a:endParaRPr sz="1000"/>
          </a:p>
        </p:txBody>
      </p:sp>
      <p:sp>
        <p:nvSpPr>
          <p:cNvPr id="350" name="Google Shape;350;p28"/>
          <p:cNvSpPr txBox="1"/>
          <p:nvPr/>
        </p:nvSpPr>
        <p:spPr>
          <a:xfrm>
            <a:off x="3855013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  </a:t>
            </a:r>
            <a:endParaRPr sz="1000"/>
          </a:p>
        </p:txBody>
      </p:sp>
      <p:sp>
        <p:nvSpPr>
          <p:cNvPr id="351" name="Google Shape;351;p28"/>
          <p:cNvSpPr txBox="1"/>
          <p:nvPr/>
        </p:nvSpPr>
        <p:spPr>
          <a:xfrm>
            <a:off x="1365275" y="4660525"/>
            <a:ext cx="21036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Failure 1000’s presses</a:t>
            </a:r>
            <a:endParaRPr/>
          </a:p>
        </p:txBody>
      </p:sp>
      <p:sp>
        <p:nvSpPr>
          <p:cNvPr id="352" name="Google Shape;352;p28"/>
          <p:cNvSpPr txBox="1"/>
          <p:nvPr/>
        </p:nvSpPr>
        <p:spPr>
          <a:xfrm rot="-5400000">
            <a:off x="-1115550" y="2328225"/>
            <a:ext cx="2790600" cy="2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Cumulative Frequency</a:t>
            </a:r>
            <a:endParaRPr/>
          </a:p>
        </p:txBody>
      </p:sp>
      <p:sp>
        <p:nvSpPr>
          <p:cNvPr id="353" name="Google Shape;353;p28"/>
          <p:cNvSpPr/>
          <p:nvPr/>
        </p:nvSpPr>
        <p:spPr>
          <a:xfrm>
            <a:off x="1182875" y="4335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28"/>
          <p:cNvSpPr/>
          <p:nvPr/>
        </p:nvSpPr>
        <p:spPr>
          <a:xfrm>
            <a:off x="1663050" y="4286225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28"/>
          <p:cNvSpPr/>
          <p:nvPr/>
        </p:nvSpPr>
        <p:spPr>
          <a:xfrm>
            <a:off x="2138450" y="38876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8"/>
          <p:cNvSpPr/>
          <p:nvPr/>
        </p:nvSpPr>
        <p:spPr>
          <a:xfrm>
            <a:off x="2616900" y="2908325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28"/>
          <p:cNvSpPr/>
          <p:nvPr/>
        </p:nvSpPr>
        <p:spPr>
          <a:xfrm>
            <a:off x="3092300" y="2101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28"/>
          <p:cNvSpPr/>
          <p:nvPr/>
        </p:nvSpPr>
        <p:spPr>
          <a:xfrm>
            <a:off x="3581950" y="16598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28"/>
          <p:cNvSpPr/>
          <p:nvPr/>
        </p:nvSpPr>
        <p:spPr>
          <a:xfrm>
            <a:off x="4024100" y="15476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29"/>
          <p:cNvSpPr txBox="1"/>
          <p:nvPr/>
        </p:nvSpPr>
        <p:spPr>
          <a:xfrm>
            <a:off x="307325" y="114900"/>
            <a:ext cx="8644200" cy="5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Now that we have been through an example. Can you complete the table and plot the cumulative frequency curve for Phone 2</a:t>
            </a:r>
            <a:endParaRPr/>
          </a:p>
        </p:txBody>
      </p:sp>
      <p:graphicFrame>
        <p:nvGraphicFramePr>
          <p:cNvPr id="365" name="Google Shape;365;p29"/>
          <p:cNvGraphicFramePr/>
          <p:nvPr/>
        </p:nvGraphicFramePr>
        <p:xfrm>
          <a:off x="4763325" y="10692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{73F369DC-BF28-43C0-BAD6-10F2F7ACC484}</a:tableStyleId>
              </a:tblPr>
              <a:tblGrid>
                <a:gridCol w="82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Number of Clicks (1000’s)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Frequency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Upper Limit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Cumulative Frequency</a:t>
                      </a:r>
                      <a:endParaRPr sz="10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30-40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41-50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4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51-60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16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20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61-70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42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62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71-80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96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81-90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20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116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91-100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120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66" name="Google Shape;366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000" y="1069250"/>
            <a:ext cx="3396150" cy="338685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367" name="Google Shape;367;p29"/>
          <p:cNvSpPr txBox="1"/>
          <p:nvPr/>
        </p:nvSpPr>
        <p:spPr>
          <a:xfrm>
            <a:off x="531200" y="4215425"/>
            <a:ext cx="5028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0</a:t>
            </a:r>
            <a:endParaRPr sz="1000"/>
          </a:p>
        </p:txBody>
      </p:sp>
      <p:sp>
        <p:nvSpPr>
          <p:cNvPr id="368" name="Google Shape;368;p29"/>
          <p:cNvSpPr txBox="1"/>
          <p:nvPr/>
        </p:nvSpPr>
        <p:spPr>
          <a:xfrm>
            <a:off x="467475" y="37681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20</a:t>
            </a:r>
            <a:endParaRPr sz="1000"/>
          </a:p>
        </p:txBody>
      </p:sp>
      <p:sp>
        <p:nvSpPr>
          <p:cNvPr id="369" name="Google Shape;369;p29"/>
          <p:cNvSpPr txBox="1"/>
          <p:nvPr/>
        </p:nvSpPr>
        <p:spPr>
          <a:xfrm>
            <a:off x="467475" y="32789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370" name="Google Shape;370;p29"/>
          <p:cNvSpPr txBox="1"/>
          <p:nvPr/>
        </p:nvSpPr>
        <p:spPr>
          <a:xfrm>
            <a:off x="467475" y="28106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371" name="Google Shape;371;p29"/>
          <p:cNvSpPr txBox="1"/>
          <p:nvPr/>
        </p:nvSpPr>
        <p:spPr>
          <a:xfrm>
            <a:off x="467475" y="2342463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</a:t>
            </a:r>
            <a:endParaRPr sz="1000"/>
          </a:p>
        </p:txBody>
      </p:sp>
      <p:sp>
        <p:nvSpPr>
          <p:cNvPr id="372" name="Google Shape;372;p29"/>
          <p:cNvSpPr txBox="1"/>
          <p:nvPr/>
        </p:nvSpPr>
        <p:spPr>
          <a:xfrm>
            <a:off x="424975" y="18741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</a:t>
            </a:r>
            <a:endParaRPr sz="1000"/>
          </a:p>
        </p:txBody>
      </p:sp>
      <p:sp>
        <p:nvSpPr>
          <p:cNvPr id="373" name="Google Shape;373;p29"/>
          <p:cNvSpPr txBox="1"/>
          <p:nvPr/>
        </p:nvSpPr>
        <p:spPr>
          <a:xfrm>
            <a:off x="424975" y="14059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120</a:t>
            </a:r>
            <a:endParaRPr sz="1000"/>
          </a:p>
        </p:txBody>
      </p:sp>
      <p:sp>
        <p:nvSpPr>
          <p:cNvPr id="374" name="Google Shape;374;p29"/>
          <p:cNvSpPr txBox="1"/>
          <p:nvPr/>
        </p:nvSpPr>
        <p:spPr>
          <a:xfrm>
            <a:off x="10340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375" name="Google Shape;375;p29"/>
          <p:cNvSpPr txBox="1"/>
          <p:nvPr/>
        </p:nvSpPr>
        <p:spPr>
          <a:xfrm>
            <a:off x="15440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50</a:t>
            </a:r>
            <a:endParaRPr sz="1000"/>
          </a:p>
        </p:txBody>
      </p:sp>
      <p:sp>
        <p:nvSpPr>
          <p:cNvPr id="376" name="Google Shape;376;p29"/>
          <p:cNvSpPr txBox="1"/>
          <p:nvPr/>
        </p:nvSpPr>
        <p:spPr>
          <a:xfrm>
            <a:off x="20116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377" name="Google Shape;377;p29"/>
          <p:cNvSpPr txBox="1"/>
          <p:nvPr/>
        </p:nvSpPr>
        <p:spPr>
          <a:xfrm>
            <a:off x="24791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70</a:t>
            </a:r>
            <a:endParaRPr sz="1000"/>
          </a:p>
        </p:txBody>
      </p:sp>
      <p:sp>
        <p:nvSpPr>
          <p:cNvPr id="378" name="Google Shape;378;p29"/>
          <p:cNvSpPr txBox="1"/>
          <p:nvPr/>
        </p:nvSpPr>
        <p:spPr>
          <a:xfrm>
            <a:off x="2946688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  </a:t>
            </a:r>
            <a:endParaRPr sz="1000"/>
          </a:p>
        </p:txBody>
      </p:sp>
      <p:sp>
        <p:nvSpPr>
          <p:cNvPr id="379" name="Google Shape;379;p29"/>
          <p:cNvSpPr txBox="1"/>
          <p:nvPr/>
        </p:nvSpPr>
        <p:spPr>
          <a:xfrm>
            <a:off x="34142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90  </a:t>
            </a:r>
            <a:endParaRPr sz="1000"/>
          </a:p>
        </p:txBody>
      </p:sp>
      <p:sp>
        <p:nvSpPr>
          <p:cNvPr id="380" name="Google Shape;380;p29"/>
          <p:cNvSpPr txBox="1"/>
          <p:nvPr/>
        </p:nvSpPr>
        <p:spPr>
          <a:xfrm>
            <a:off x="3855013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  </a:t>
            </a:r>
            <a:endParaRPr sz="1000"/>
          </a:p>
        </p:txBody>
      </p:sp>
      <p:sp>
        <p:nvSpPr>
          <p:cNvPr id="381" name="Google Shape;381;p29"/>
          <p:cNvSpPr txBox="1"/>
          <p:nvPr/>
        </p:nvSpPr>
        <p:spPr>
          <a:xfrm>
            <a:off x="1365275" y="4660525"/>
            <a:ext cx="21036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Failure 1000’s presses</a:t>
            </a:r>
            <a:endParaRPr/>
          </a:p>
        </p:txBody>
      </p:sp>
      <p:sp>
        <p:nvSpPr>
          <p:cNvPr id="382" name="Google Shape;382;p29"/>
          <p:cNvSpPr txBox="1"/>
          <p:nvPr/>
        </p:nvSpPr>
        <p:spPr>
          <a:xfrm rot="-5400000">
            <a:off x="-1115550" y="2328225"/>
            <a:ext cx="2790600" cy="2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Cumulative Frequency</a:t>
            </a:r>
            <a:endParaRPr/>
          </a:p>
        </p:txBody>
      </p:sp>
      <p:sp>
        <p:nvSpPr>
          <p:cNvPr id="383" name="Google Shape;383;p29"/>
          <p:cNvSpPr/>
          <p:nvPr/>
        </p:nvSpPr>
        <p:spPr>
          <a:xfrm>
            <a:off x="1182875" y="4335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29"/>
          <p:cNvSpPr/>
          <p:nvPr/>
        </p:nvSpPr>
        <p:spPr>
          <a:xfrm>
            <a:off x="1663050" y="4286225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29"/>
          <p:cNvSpPr/>
          <p:nvPr/>
        </p:nvSpPr>
        <p:spPr>
          <a:xfrm>
            <a:off x="2138450" y="38876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29"/>
          <p:cNvSpPr/>
          <p:nvPr/>
        </p:nvSpPr>
        <p:spPr>
          <a:xfrm>
            <a:off x="2616900" y="2908325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29"/>
          <p:cNvSpPr/>
          <p:nvPr/>
        </p:nvSpPr>
        <p:spPr>
          <a:xfrm>
            <a:off x="3092300" y="2101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29"/>
          <p:cNvSpPr/>
          <p:nvPr/>
        </p:nvSpPr>
        <p:spPr>
          <a:xfrm>
            <a:off x="3581950" y="16598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29"/>
          <p:cNvSpPr/>
          <p:nvPr/>
        </p:nvSpPr>
        <p:spPr>
          <a:xfrm>
            <a:off x="4024100" y="15476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29"/>
          <p:cNvSpPr/>
          <p:nvPr/>
        </p:nvSpPr>
        <p:spPr>
          <a:xfrm>
            <a:off x="836025" y="1561200"/>
            <a:ext cx="3211075" cy="2841425"/>
          </a:xfrm>
          <a:custGeom>
            <a:avLst/>
            <a:gdLst/>
            <a:ahLst/>
            <a:cxnLst/>
            <a:rect l="l" t="t" r="r" b="b"/>
            <a:pathLst>
              <a:path w="128443" h="113657" extrusionOk="0">
                <a:moveTo>
                  <a:pt x="0" y="113433"/>
                </a:moveTo>
                <a:cubicBezTo>
                  <a:pt x="13776" y="113433"/>
                  <a:pt x="29830" y="115429"/>
                  <a:pt x="40851" y="107163"/>
                </a:cubicBezTo>
                <a:cubicBezTo>
                  <a:pt x="61477" y="91693"/>
                  <a:pt x="65777" y="62009"/>
                  <a:pt x="79042" y="39901"/>
                </a:cubicBezTo>
                <a:cubicBezTo>
                  <a:pt x="85149" y="29722"/>
                  <a:pt x="91233" y="18681"/>
                  <a:pt x="100893" y="11781"/>
                </a:cubicBezTo>
                <a:cubicBezTo>
                  <a:pt x="109020" y="5976"/>
                  <a:pt x="118753" y="2422"/>
                  <a:pt x="128443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0"/>
          <p:cNvSpPr txBox="1"/>
          <p:nvPr/>
        </p:nvSpPr>
        <p:spPr>
          <a:xfrm>
            <a:off x="307325" y="114900"/>
            <a:ext cx="8644200" cy="5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Now that we have been through an example. Can you complete the table and plot the cumulative frequency curve for Phone 2</a:t>
            </a:r>
            <a:endParaRPr/>
          </a:p>
        </p:txBody>
      </p:sp>
      <p:pic>
        <p:nvPicPr>
          <p:cNvPr id="396" name="Google Shape;39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000" y="1069250"/>
            <a:ext cx="3396150" cy="338685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397" name="Google Shape;397;p30"/>
          <p:cNvSpPr txBox="1"/>
          <p:nvPr/>
        </p:nvSpPr>
        <p:spPr>
          <a:xfrm>
            <a:off x="531200" y="4215425"/>
            <a:ext cx="5028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0</a:t>
            </a:r>
            <a:endParaRPr sz="1000"/>
          </a:p>
        </p:txBody>
      </p:sp>
      <p:sp>
        <p:nvSpPr>
          <p:cNvPr id="398" name="Google Shape;398;p30"/>
          <p:cNvSpPr txBox="1"/>
          <p:nvPr/>
        </p:nvSpPr>
        <p:spPr>
          <a:xfrm>
            <a:off x="467475" y="37681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20</a:t>
            </a:r>
            <a:endParaRPr sz="1000"/>
          </a:p>
        </p:txBody>
      </p:sp>
      <p:sp>
        <p:nvSpPr>
          <p:cNvPr id="399" name="Google Shape;399;p30"/>
          <p:cNvSpPr txBox="1"/>
          <p:nvPr/>
        </p:nvSpPr>
        <p:spPr>
          <a:xfrm>
            <a:off x="467475" y="32789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400" name="Google Shape;400;p30"/>
          <p:cNvSpPr txBox="1"/>
          <p:nvPr/>
        </p:nvSpPr>
        <p:spPr>
          <a:xfrm>
            <a:off x="467475" y="28106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401" name="Google Shape;401;p30"/>
          <p:cNvSpPr txBox="1"/>
          <p:nvPr/>
        </p:nvSpPr>
        <p:spPr>
          <a:xfrm>
            <a:off x="467475" y="2342463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</a:t>
            </a:r>
            <a:endParaRPr sz="1000"/>
          </a:p>
        </p:txBody>
      </p:sp>
      <p:sp>
        <p:nvSpPr>
          <p:cNvPr id="402" name="Google Shape;402;p30"/>
          <p:cNvSpPr txBox="1"/>
          <p:nvPr/>
        </p:nvSpPr>
        <p:spPr>
          <a:xfrm>
            <a:off x="424975" y="18741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</a:t>
            </a:r>
            <a:endParaRPr sz="1000"/>
          </a:p>
        </p:txBody>
      </p:sp>
      <p:sp>
        <p:nvSpPr>
          <p:cNvPr id="403" name="Google Shape;403;p30"/>
          <p:cNvSpPr txBox="1"/>
          <p:nvPr/>
        </p:nvSpPr>
        <p:spPr>
          <a:xfrm>
            <a:off x="424975" y="14059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120</a:t>
            </a:r>
            <a:endParaRPr sz="1000"/>
          </a:p>
        </p:txBody>
      </p:sp>
      <p:sp>
        <p:nvSpPr>
          <p:cNvPr id="404" name="Google Shape;404;p30"/>
          <p:cNvSpPr txBox="1"/>
          <p:nvPr/>
        </p:nvSpPr>
        <p:spPr>
          <a:xfrm>
            <a:off x="10340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405" name="Google Shape;405;p30"/>
          <p:cNvSpPr txBox="1"/>
          <p:nvPr/>
        </p:nvSpPr>
        <p:spPr>
          <a:xfrm>
            <a:off x="15440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50</a:t>
            </a:r>
            <a:endParaRPr sz="1000"/>
          </a:p>
        </p:txBody>
      </p:sp>
      <p:sp>
        <p:nvSpPr>
          <p:cNvPr id="406" name="Google Shape;406;p30"/>
          <p:cNvSpPr txBox="1"/>
          <p:nvPr/>
        </p:nvSpPr>
        <p:spPr>
          <a:xfrm>
            <a:off x="20116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407" name="Google Shape;407;p30"/>
          <p:cNvSpPr txBox="1"/>
          <p:nvPr/>
        </p:nvSpPr>
        <p:spPr>
          <a:xfrm>
            <a:off x="24791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70</a:t>
            </a:r>
            <a:endParaRPr sz="1000"/>
          </a:p>
        </p:txBody>
      </p:sp>
      <p:sp>
        <p:nvSpPr>
          <p:cNvPr id="408" name="Google Shape;408;p30"/>
          <p:cNvSpPr txBox="1"/>
          <p:nvPr/>
        </p:nvSpPr>
        <p:spPr>
          <a:xfrm>
            <a:off x="2946688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  </a:t>
            </a:r>
            <a:endParaRPr sz="1000"/>
          </a:p>
        </p:txBody>
      </p:sp>
      <p:sp>
        <p:nvSpPr>
          <p:cNvPr id="409" name="Google Shape;409;p30"/>
          <p:cNvSpPr txBox="1"/>
          <p:nvPr/>
        </p:nvSpPr>
        <p:spPr>
          <a:xfrm>
            <a:off x="34142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90  </a:t>
            </a:r>
            <a:endParaRPr sz="1000"/>
          </a:p>
        </p:txBody>
      </p:sp>
      <p:sp>
        <p:nvSpPr>
          <p:cNvPr id="410" name="Google Shape;410;p30"/>
          <p:cNvSpPr txBox="1"/>
          <p:nvPr/>
        </p:nvSpPr>
        <p:spPr>
          <a:xfrm>
            <a:off x="3855013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  </a:t>
            </a:r>
            <a:endParaRPr sz="1000"/>
          </a:p>
        </p:txBody>
      </p:sp>
      <p:sp>
        <p:nvSpPr>
          <p:cNvPr id="411" name="Google Shape;411;p30"/>
          <p:cNvSpPr txBox="1"/>
          <p:nvPr/>
        </p:nvSpPr>
        <p:spPr>
          <a:xfrm>
            <a:off x="1365275" y="4660525"/>
            <a:ext cx="21036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Failure 1000’s presses</a:t>
            </a:r>
            <a:endParaRPr/>
          </a:p>
        </p:txBody>
      </p:sp>
      <p:sp>
        <p:nvSpPr>
          <p:cNvPr id="412" name="Google Shape;412;p30"/>
          <p:cNvSpPr txBox="1"/>
          <p:nvPr/>
        </p:nvSpPr>
        <p:spPr>
          <a:xfrm rot="-5400000">
            <a:off x="-1115550" y="2328225"/>
            <a:ext cx="2790600" cy="2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Cumulative Frequency</a:t>
            </a:r>
            <a:endParaRPr/>
          </a:p>
        </p:txBody>
      </p:sp>
      <p:sp>
        <p:nvSpPr>
          <p:cNvPr id="413" name="Google Shape;413;p30"/>
          <p:cNvSpPr/>
          <p:nvPr/>
        </p:nvSpPr>
        <p:spPr>
          <a:xfrm>
            <a:off x="1182875" y="4335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30"/>
          <p:cNvSpPr/>
          <p:nvPr/>
        </p:nvSpPr>
        <p:spPr>
          <a:xfrm>
            <a:off x="1663050" y="4286225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30"/>
          <p:cNvSpPr/>
          <p:nvPr/>
        </p:nvSpPr>
        <p:spPr>
          <a:xfrm>
            <a:off x="2138450" y="38876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30"/>
          <p:cNvSpPr/>
          <p:nvPr/>
        </p:nvSpPr>
        <p:spPr>
          <a:xfrm>
            <a:off x="2616900" y="2908325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30"/>
          <p:cNvSpPr/>
          <p:nvPr/>
        </p:nvSpPr>
        <p:spPr>
          <a:xfrm>
            <a:off x="3092300" y="2101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30"/>
          <p:cNvSpPr/>
          <p:nvPr/>
        </p:nvSpPr>
        <p:spPr>
          <a:xfrm>
            <a:off x="3581950" y="16598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30"/>
          <p:cNvSpPr/>
          <p:nvPr/>
        </p:nvSpPr>
        <p:spPr>
          <a:xfrm>
            <a:off x="4024100" y="15476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30"/>
          <p:cNvSpPr/>
          <p:nvPr/>
        </p:nvSpPr>
        <p:spPr>
          <a:xfrm>
            <a:off x="836025" y="1561200"/>
            <a:ext cx="3211075" cy="2841425"/>
          </a:xfrm>
          <a:custGeom>
            <a:avLst/>
            <a:gdLst/>
            <a:ahLst/>
            <a:cxnLst/>
            <a:rect l="l" t="t" r="r" b="b"/>
            <a:pathLst>
              <a:path w="128443" h="113657" extrusionOk="0">
                <a:moveTo>
                  <a:pt x="0" y="113433"/>
                </a:moveTo>
                <a:cubicBezTo>
                  <a:pt x="13776" y="113433"/>
                  <a:pt x="29830" y="115429"/>
                  <a:pt x="40851" y="107163"/>
                </a:cubicBezTo>
                <a:cubicBezTo>
                  <a:pt x="61477" y="91693"/>
                  <a:pt x="65777" y="62009"/>
                  <a:pt x="79042" y="39901"/>
                </a:cubicBezTo>
                <a:cubicBezTo>
                  <a:pt x="85149" y="29722"/>
                  <a:pt x="91233" y="18681"/>
                  <a:pt x="100893" y="11781"/>
                </a:cubicBezTo>
                <a:cubicBezTo>
                  <a:pt x="109020" y="5976"/>
                  <a:pt x="118753" y="2422"/>
                  <a:pt x="128443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1" name="Google Shape;421;p30"/>
          <p:cNvSpPr txBox="1"/>
          <p:nvPr/>
        </p:nvSpPr>
        <p:spPr>
          <a:xfrm>
            <a:off x="4992400" y="1069250"/>
            <a:ext cx="29973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Half of a 120 is 60 so this is where we draw the line for the median.</a:t>
            </a:r>
            <a:endParaRPr/>
          </a:p>
        </p:txBody>
      </p:sp>
      <p:cxnSp>
        <p:nvCxnSpPr>
          <p:cNvPr id="422" name="Google Shape;422;p30"/>
          <p:cNvCxnSpPr>
            <a:stCxn id="416" idx="3"/>
            <a:endCxn id="400" idx="2"/>
          </p:cNvCxnSpPr>
          <p:nvPr/>
        </p:nvCxnSpPr>
        <p:spPr>
          <a:xfrm flipH="1">
            <a:off x="687204" y="2950576"/>
            <a:ext cx="1938000" cy="51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3" name="Google Shape;423;p30"/>
          <p:cNvSpPr txBox="1"/>
          <p:nvPr/>
        </p:nvSpPr>
        <p:spPr>
          <a:xfrm>
            <a:off x="5131975" y="1879800"/>
            <a:ext cx="2997300" cy="6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 estimate for the median is 69,000 presses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31"/>
          <p:cNvSpPr txBox="1"/>
          <p:nvPr/>
        </p:nvSpPr>
        <p:spPr>
          <a:xfrm>
            <a:off x="307325" y="114900"/>
            <a:ext cx="8644200" cy="5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Now that we have been through an example. Can you complete the table and plot the cumulative frequency curve for Phone 2</a:t>
            </a:r>
            <a:endParaRPr/>
          </a:p>
        </p:txBody>
      </p:sp>
      <p:pic>
        <p:nvPicPr>
          <p:cNvPr id="429" name="Google Shape;429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000" y="1069250"/>
            <a:ext cx="3396150" cy="338685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430" name="Google Shape;430;p31"/>
          <p:cNvSpPr txBox="1"/>
          <p:nvPr/>
        </p:nvSpPr>
        <p:spPr>
          <a:xfrm>
            <a:off x="531200" y="4215425"/>
            <a:ext cx="5028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0</a:t>
            </a:r>
            <a:endParaRPr sz="1000"/>
          </a:p>
        </p:txBody>
      </p:sp>
      <p:sp>
        <p:nvSpPr>
          <p:cNvPr id="431" name="Google Shape;431;p31"/>
          <p:cNvSpPr txBox="1"/>
          <p:nvPr/>
        </p:nvSpPr>
        <p:spPr>
          <a:xfrm>
            <a:off x="467475" y="37681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20</a:t>
            </a:r>
            <a:endParaRPr sz="1000"/>
          </a:p>
        </p:txBody>
      </p:sp>
      <p:sp>
        <p:nvSpPr>
          <p:cNvPr id="432" name="Google Shape;432;p31"/>
          <p:cNvSpPr txBox="1"/>
          <p:nvPr/>
        </p:nvSpPr>
        <p:spPr>
          <a:xfrm>
            <a:off x="467475" y="32789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433" name="Google Shape;433;p31"/>
          <p:cNvSpPr txBox="1"/>
          <p:nvPr/>
        </p:nvSpPr>
        <p:spPr>
          <a:xfrm>
            <a:off x="467475" y="28106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434" name="Google Shape;434;p31"/>
          <p:cNvSpPr txBox="1"/>
          <p:nvPr/>
        </p:nvSpPr>
        <p:spPr>
          <a:xfrm>
            <a:off x="467475" y="2342463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</a:t>
            </a:r>
            <a:endParaRPr sz="1000"/>
          </a:p>
        </p:txBody>
      </p:sp>
      <p:sp>
        <p:nvSpPr>
          <p:cNvPr id="435" name="Google Shape;435;p31"/>
          <p:cNvSpPr txBox="1"/>
          <p:nvPr/>
        </p:nvSpPr>
        <p:spPr>
          <a:xfrm>
            <a:off x="424975" y="18741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</a:t>
            </a:r>
            <a:endParaRPr sz="1000"/>
          </a:p>
        </p:txBody>
      </p:sp>
      <p:sp>
        <p:nvSpPr>
          <p:cNvPr id="436" name="Google Shape;436;p31"/>
          <p:cNvSpPr txBox="1"/>
          <p:nvPr/>
        </p:nvSpPr>
        <p:spPr>
          <a:xfrm>
            <a:off x="424975" y="14059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120</a:t>
            </a:r>
            <a:endParaRPr sz="1000"/>
          </a:p>
        </p:txBody>
      </p:sp>
      <p:sp>
        <p:nvSpPr>
          <p:cNvPr id="437" name="Google Shape;437;p31"/>
          <p:cNvSpPr txBox="1"/>
          <p:nvPr/>
        </p:nvSpPr>
        <p:spPr>
          <a:xfrm>
            <a:off x="10340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438" name="Google Shape;438;p31"/>
          <p:cNvSpPr txBox="1"/>
          <p:nvPr/>
        </p:nvSpPr>
        <p:spPr>
          <a:xfrm>
            <a:off x="15440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50</a:t>
            </a:r>
            <a:endParaRPr sz="1000"/>
          </a:p>
        </p:txBody>
      </p:sp>
      <p:sp>
        <p:nvSpPr>
          <p:cNvPr id="439" name="Google Shape;439;p31"/>
          <p:cNvSpPr txBox="1"/>
          <p:nvPr/>
        </p:nvSpPr>
        <p:spPr>
          <a:xfrm>
            <a:off x="20116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440" name="Google Shape;440;p31"/>
          <p:cNvSpPr txBox="1"/>
          <p:nvPr/>
        </p:nvSpPr>
        <p:spPr>
          <a:xfrm>
            <a:off x="24791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70</a:t>
            </a:r>
            <a:endParaRPr sz="1000"/>
          </a:p>
        </p:txBody>
      </p:sp>
      <p:sp>
        <p:nvSpPr>
          <p:cNvPr id="441" name="Google Shape;441;p31"/>
          <p:cNvSpPr txBox="1"/>
          <p:nvPr/>
        </p:nvSpPr>
        <p:spPr>
          <a:xfrm>
            <a:off x="2946688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  </a:t>
            </a:r>
            <a:endParaRPr sz="1000"/>
          </a:p>
        </p:txBody>
      </p:sp>
      <p:sp>
        <p:nvSpPr>
          <p:cNvPr id="442" name="Google Shape;442;p31"/>
          <p:cNvSpPr txBox="1"/>
          <p:nvPr/>
        </p:nvSpPr>
        <p:spPr>
          <a:xfrm>
            <a:off x="34142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90  </a:t>
            </a:r>
            <a:endParaRPr sz="1000"/>
          </a:p>
        </p:txBody>
      </p:sp>
      <p:sp>
        <p:nvSpPr>
          <p:cNvPr id="443" name="Google Shape;443;p31"/>
          <p:cNvSpPr txBox="1"/>
          <p:nvPr/>
        </p:nvSpPr>
        <p:spPr>
          <a:xfrm>
            <a:off x="3855013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  </a:t>
            </a:r>
            <a:endParaRPr sz="1000"/>
          </a:p>
        </p:txBody>
      </p:sp>
      <p:sp>
        <p:nvSpPr>
          <p:cNvPr id="444" name="Google Shape;444;p31"/>
          <p:cNvSpPr txBox="1"/>
          <p:nvPr/>
        </p:nvSpPr>
        <p:spPr>
          <a:xfrm>
            <a:off x="1365275" y="4660525"/>
            <a:ext cx="21036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Failure 1000’s presses</a:t>
            </a:r>
            <a:endParaRPr/>
          </a:p>
        </p:txBody>
      </p:sp>
      <p:sp>
        <p:nvSpPr>
          <p:cNvPr id="445" name="Google Shape;445;p31"/>
          <p:cNvSpPr txBox="1"/>
          <p:nvPr/>
        </p:nvSpPr>
        <p:spPr>
          <a:xfrm rot="-5400000">
            <a:off x="-1115550" y="2328225"/>
            <a:ext cx="2790600" cy="2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Cumulative Frequency</a:t>
            </a:r>
            <a:endParaRPr/>
          </a:p>
        </p:txBody>
      </p:sp>
      <p:sp>
        <p:nvSpPr>
          <p:cNvPr id="446" name="Google Shape;446;p31"/>
          <p:cNvSpPr/>
          <p:nvPr/>
        </p:nvSpPr>
        <p:spPr>
          <a:xfrm>
            <a:off x="1182875" y="4335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7" name="Google Shape;447;p31"/>
          <p:cNvSpPr/>
          <p:nvPr/>
        </p:nvSpPr>
        <p:spPr>
          <a:xfrm>
            <a:off x="1663050" y="4286225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31"/>
          <p:cNvSpPr/>
          <p:nvPr/>
        </p:nvSpPr>
        <p:spPr>
          <a:xfrm>
            <a:off x="2138450" y="38876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9" name="Google Shape;449;p31"/>
          <p:cNvSpPr/>
          <p:nvPr/>
        </p:nvSpPr>
        <p:spPr>
          <a:xfrm>
            <a:off x="2616900" y="2908325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31"/>
          <p:cNvSpPr/>
          <p:nvPr/>
        </p:nvSpPr>
        <p:spPr>
          <a:xfrm>
            <a:off x="3092300" y="2101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31"/>
          <p:cNvSpPr/>
          <p:nvPr/>
        </p:nvSpPr>
        <p:spPr>
          <a:xfrm>
            <a:off x="3581950" y="16598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31"/>
          <p:cNvSpPr/>
          <p:nvPr/>
        </p:nvSpPr>
        <p:spPr>
          <a:xfrm>
            <a:off x="4024100" y="15476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31"/>
          <p:cNvSpPr/>
          <p:nvPr/>
        </p:nvSpPr>
        <p:spPr>
          <a:xfrm>
            <a:off x="836025" y="1561200"/>
            <a:ext cx="3211075" cy="2841425"/>
          </a:xfrm>
          <a:custGeom>
            <a:avLst/>
            <a:gdLst/>
            <a:ahLst/>
            <a:cxnLst/>
            <a:rect l="l" t="t" r="r" b="b"/>
            <a:pathLst>
              <a:path w="128443" h="113657" extrusionOk="0">
                <a:moveTo>
                  <a:pt x="0" y="113433"/>
                </a:moveTo>
                <a:cubicBezTo>
                  <a:pt x="13776" y="113433"/>
                  <a:pt x="29830" y="115429"/>
                  <a:pt x="40851" y="107163"/>
                </a:cubicBezTo>
                <a:cubicBezTo>
                  <a:pt x="61477" y="91693"/>
                  <a:pt x="65777" y="62009"/>
                  <a:pt x="79042" y="39901"/>
                </a:cubicBezTo>
                <a:cubicBezTo>
                  <a:pt x="85149" y="29722"/>
                  <a:pt x="91233" y="18681"/>
                  <a:pt x="100893" y="11781"/>
                </a:cubicBezTo>
                <a:cubicBezTo>
                  <a:pt x="109020" y="5976"/>
                  <a:pt x="118753" y="2422"/>
                  <a:pt x="128443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4" name="Google Shape;454;p31"/>
          <p:cNvSpPr txBox="1"/>
          <p:nvPr/>
        </p:nvSpPr>
        <p:spPr>
          <a:xfrm>
            <a:off x="4992400" y="1069250"/>
            <a:ext cx="29973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 quarter of 120 is 30 so this is where we draw the line for the lower quartile.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 estimate for the lower quartile is 63,000 presses.</a:t>
            </a:r>
            <a:endParaRPr/>
          </a:p>
        </p:txBody>
      </p:sp>
      <p:cxnSp>
        <p:nvCxnSpPr>
          <p:cNvPr id="455" name="Google Shape;455;p31"/>
          <p:cNvCxnSpPr/>
          <p:nvPr/>
        </p:nvCxnSpPr>
        <p:spPr>
          <a:xfrm>
            <a:off x="745775" y="3694025"/>
            <a:ext cx="15534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6" name="Google Shape;456;p31"/>
          <p:cNvCxnSpPr/>
          <p:nvPr/>
        </p:nvCxnSpPr>
        <p:spPr>
          <a:xfrm flipH="1">
            <a:off x="2223875" y="3694025"/>
            <a:ext cx="75300" cy="633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83775"/>
            <a:ext cx="8520600" cy="68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You want to buy  a new phone so you are planning to sell your existing phone and upgrade.The number of clicks until the home button fails is in the table below.</a:t>
            </a:r>
            <a:r>
              <a:rPr lang="en-GB" sz="1200"/>
              <a:t> </a:t>
            </a:r>
            <a:endParaRPr sz="1200"/>
          </a:p>
        </p:txBody>
      </p:sp>
      <p:graphicFrame>
        <p:nvGraphicFramePr>
          <p:cNvPr id="61" name="Google Shape;61;p14"/>
          <p:cNvGraphicFramePr/>
          <p:nvPr/>
        </p:nvGraphicFramePr>
        <p:xfrm>
          <a:off x="428625" y="10621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{73F369DC-BF28-43C0-BAD6-10F2F7ACC484}</a:tableStyleId>
              </a:tblPr>
              <a:tblGrid>
                <a:gridCol w="82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Number of Clicks (1000’s)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Frequency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Upper Limit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Cumulative Frequency</a:t>
                      </a:r>
                      <a:endParaRPr sz="10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30-40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41-50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51-60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32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61-70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71-80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16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81-90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18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91-100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2" name="Google Shape;62;p14"/>
          <p:cNvSpPr txBox="1"/>
          <p:nvPr/>
        </p:nvSpPr>
        <p:spPr>
          <a:xfrm>
            <a:off x="4089550" y="1062150"/>
            <a:ext cx="4204500" cy="8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are going to use a cumulative frequency graph to help us make a decision about when we are going to sell/trade in our phone.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32"/>
          <p:cNvSpPr txBox="1"/>
          <p:nvPr/>
        </p:nvSpPr>
        <p:spPr>
          <a:xfrm>
            <a:off x="307325" y="114900"/>
            <a:ext cx="8644200" cy="54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Now that we have been through an example. Can you complete the table and plot the cumulative frequency curve for Phone 2</a:t>
            </a:r>
            <a:endParaRPr/>
          </a:p>
        </p:txBody>
      </p:sp>
      <p:pic>
        <p:nvPicPr>
          <p:cNvPr id="462" name="Google Shape;462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000" y="1069250"/>
            <a:ext cx="3396150" cy="338685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463" name="Google Shape;463;p32"/>
          <p:cNvSpPr txBox="1"/>
          <p:nvPr/>
        </p:nvSpPr>
        <p:spPr>
          <a:xfrm>
            <a:off x="531200" y="4215425"/>
            <a:ext cx="5028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0</a:t>
            </a:r>
            <a:endParaRPr sz="1000"/>
          </a:p>
        </p:txBody>
      </p:sp>
      <p:sp>
        <p:nvSpPr>
          <p:cNvPr id="464" name="Google Shape;464;p32"/>
          <p:cNvSpPr txBox="1"/>
          <p:nvPr/>
        </p:nvSpPr>
        <p:spPr>
          <a:xfrm>
            <a:off x="467475" y="37681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20</a:t>
            </a:r>
            <a:endParaRPr sz="1000"/>
          </a:p>
        </p:txBody>
      </p:sp>
      <p:sp>
        <p:nvSpPr>
          <p:cNvPr id="465" name="Google Shape;465;p32"/>
          <p:cNvSpPr txBox="1"/>
          <p:nvPr/>
        </p:nvSpPr>
        <p:spPr>
          <a:xfrm>
            <a:off x="467475" y="32789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466" name="Google Shape;466;p32"/>
          <p:cNvSpPr txBox="1"/>
          <p:nvPr/>
        </p:nvSpPr>
        <p:spPr>
          <a:xfrm>
            <a:off x="467475" y="28106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467" name="Google Shape;467;p32"/>
          <p:cNvSpPr txBox="1"/>
          <p:nvPr/>
        </p:nvSpPr>
        <p:spPr>
          <a:xfrm>
            <a:off x="467475" y="2342463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</a:t>
            </a:r>
            <a:endParaRPr sz="1000"/>
          </a:p>
        </p:txBody>
      </p:sp>
      <p:sp>
        <p:nvSpPr>
          <p:cNvPr id="468" name="Google Shape;468;p32"/>
          <p:cNvSpPr txBox="1"/>
          <p:nvPr/>
        </p:nvSpPr>
        <p:spPr>
          <a:xfrm>
            <a:off x="424975" y="18741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</a:t>
            </a:r>
            <a:endParaRPr sz="1000"/>
          </a:p>
        </p:txBody>
      </p:sp>
      <p:sp>
        <p:nvSpPr>
          <p:cNvPr id="469" name="Google Shape;469;p32"/>
          <p:cNvSpPr txBox="1"/>
          <p:nvPr/>
        </p:nvSpPr>
        <p:spPr>
          <a:xfrm>
            <a:off x="424975" y="1405988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120</a:t>
            </a:r>
            <a:endParaRPr sz="1000"/>
          </a:p>
        </p:txBody>
      </p:sp>
      <p:sp>
        <p:nvSpPr>
          <p:cNvPr id="470" name="Google Shape;470;p32"/>
          <p:cNvSpPr txBox="1"/>
          <p:nvPr/>
        </p:nvSpPr>
        <p:spPr>
          <a:xfrm>
            <a:off x="10340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40</a:t>
            </a:r>
            <a:endParaRPr sz="1000"/>
          </a:p>
        </p:txBody>
      </p:sp>
      <p:sp>
        <p:nvSpPr>
          <p:cNvPr id="471" name="Google Shape;471;p32"/>
          <p:cNvSpPr txBox="1"/>
          <p:nvPr/>
        </p:nvSpPr>
        <p:spPr>
          <a:xfrm>
            <a:off x="15440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50</a:t>
            </a:r>
            <a:endParaRPr sz="1000"/>
          </a:p>
        </p:txBody>
      </p:sp>
      <p:sp>
        <p:nvSpPr>
          <p:cNvPr id="472" name="Google Shape;472;p32"/>
          <p:cNvSpPr txBox="1"/>
          <p:nvPr/>
        </p:nvSpPr>
        <p:spPr>
          <a:xfrm>
            <a:off x="201160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60</a:t>
            </a:r>
            <a:endParaRPr sz="1000"/>
          </a:p>
        </p:txBody>
      </p:sp>
      <p:sp>
        <p:nvSpPr>
          <p:cNvPr id="473" name="Google Shape;473;p32"/>
          <p:cNvSpPr txBox="1"/>
          <p:nvPr/>
        </p:nvSpPr>
        <p:spPr>
          <a:xfrm>
            <a:off x="24791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70</a:t>
            </a:r>
            <a:endParaRPr sz="1000"/>
          </a:p>
        </p:txBody>
      </p:sp>
      <p:sp>
        <p:nvSpPr>
          <p:cNvPr id="474" name="Google Shape;474;p32"/>
          <p:cNvSpPr txBox="1"/>
          <p:nvPr/>
        </p:nvSpPr>
        <p:spPr>
          <a:xfrm>
            <a:off x="2946688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80  </a:t>
            </a:r>
            <a:endParaRPr sz="1000"/>
          </a:p>
        </p:txBody>
      </p:sp>
      <p:sp>
        <p:nvSpPr>
          <p:cNvPr id="475" name="Google Shape;475;p32"/>
          <p:cNvSpPr txBox="1"/>
          <p:nvPr/>
        </p:nvSpPr>
        <p:spPr>
          <a:xfrm>
            <a:off x="3414250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90  </a:t>
            </a:r>
            <a:endParaRPr sz="1000"/>
          </a:p>
        </p:txBody>
      </p:sp>
      <p:sp>
        <p:nvSpPr>
          <p:cNvPr id="476" name="Google Shape;476;p32"/>
          <p:cNvSpPr txBox="1"/>
          <p:nvPr/>
        </p:nvSpPr>
        <p:spPr>
          <a:xfrm>
            <a:off x="3855013" y="4335700"/>
            <a:ext cx="4392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100  </a:t>
            </a:r>
            <a:endParaRPr sz="1000"/>
          </a:p>
        </p:txBody>
      </p:sp>
      <p:sp>
        <p:nvSpPr>
          <p:cNvPr id="477" name="Google Shape;477;p32"/>
          <p:cNvSpPr txBox="1"/>
          <p:nvPr/>
        </p:nvSpPr>
        <p:spPr>
          <a:xfrm>
            <a:off x="1365275" y="4660525"/>
            <a:ext cx="2103600" cy="1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Failure 1000’s presses</a:t>
            </a:r>
            <a:endParaRPr/>
          </a:p>
        </p:txBody>
      </p:sp>
      <p:sp>
        <p:nvSpPr>
          <p:cNvPr id="478" name="Google Shape;478;p32"/>
          <p:cNvSpPr txBox="1"/>
          <p:nvPr/>
        </p:nvSpPr>
        <p:spPr>
          <a:xfrm rot="-5400000">
            <a:off x="-1115550" y="2328225"/>
            <a:ext cx="2790600" cy="2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Cumulative Frequency</a:t>
            </a:r>
            <a:endParaRPr/>
          </a:p>
        </p:txBody>
      </p:sp>
      <p:sp>
        <p:nvSpPr>
          <p:cNvPr id="479" name="Google Shape;479;p32"/>
          <p:cNvSpPr/>
          <p:nvPr/>
        </p:nvSpPr>
        <p:spPr>
          <a:xfrm>
            <a:off x="1182875" y="4335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32"/>
          <p:cNvSpPr/>
          <p:nvPr/>
        </p:nvSpPr>
        <p:spPr>
          <a:xfrm>
            <a:off x="1663050" y="4286225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32"/>
          <p:cNvSpPr/>
          <p:nvPr/>
        </p:nvSpPr>
        <p:spPr>
          <a:xfrm>
            <a:off x="2138450" y="38876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32"/>
          <p:cNvSpPr/>
          <p:nvPr/>
        </p:nvSpPr>
        <p:spPr>
          <a:xfrm>
            <a:off x="2616900" y="2908325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32"/>
          <p:cNvSpPr/>
          <p:nvPr/>
        </p:nvSpPr>
        <p:spPr>
          <a:xfrm>
            <a:off x="3092300" y="21017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32"/>
          <p:cNvSpPr/>
          <p:nvPr/>
        </p:nvSpPr>
        <p:spPr>
          <a:xfrm>
            <a:off x="3581950" y="16598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p32"/>
          <p:cNvSpPr/>
          <p:nvPr/>
        </p:nvSpPr>
        <p:spPr>
          <a:xfrm>
            <a:off x="4024100" y="1547600"/>
            <a:ext cx="56700" cy="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p32"/>
          <p:cNvSpPr/>
          <p:nvPr/>
        </p:nvSpPr>
        <p:spPr>
          <a:xfrm>
            <a:off x="836025" y="1561200"/>
            <a:ext cx="3211075" cy="2841425"/>
          </a:xfrm>
          <a:custGeom>
            <a:avLst/>
            <a:gdLst/>
            <a:ahLst/>
            <a:cxnLst/>
            <a:rect l="l" t="t" r="r" b="b"/>
            <a:pathLst>
              <a:path w="128443" h="113657" extrusionOk="0">
                <a:moveTo>
                  <a:pt x="0" y="113433"/>
                </a:moveTo>
                <a:cubicBezTo>
                  <a:pt x="13776" y="113433"/>
                  <a:pt x="29830" y="115429"/>
                  <a:pt x="40851" y="107163"/>
                </a:cubicBezTo>
                <a:cubicBezTo>
                  <a:pt x="61477" y="91693"/>
                  <a:pt x="65777" y="62009"/>
                  <a:pt x="79042" y="39901"/>
                </a:cubicBezTo>
                <a:cubicBezTo>
                  <a:pt x="85149" y="29722"/>
                  <a:pt x="91233" y="18681"/>
                  <a:pt x="100893" y="11781"/>
                </a:cubicBezTo>
                <a:cubicBezTo>
                  <a:pt x="109020" y="5976"/>
                  <a:pt x="118753" y="2422"/>
                  <a:pt x="128443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7" name="Google Shape;487;p32"/>
          <p:cNvSpPr txBox="1"/>
          <p:nvPr/>
        </p:nvSpPr>
        <p:spPr>
          <a:xfrm>
            <a:off x="4992400" y="1069250"/>
            <a:ext cx="2997300" cy="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Three quarters of 120 is 90 so this is where we draw the line for the upper quartile.</a:t>
            </a:r>
            <a:endParaRPr/>
          </a:p>
        </p:txBody>
      </p:sp>
      <p:cxnSp>
        <p:nvCxnSpPr>
          <p:cNvPr id="488" name="Google Shape;488;p32"/>
          <p:cNvCxnSpPr/>
          <p:nvPr/>
        </p:nvCxnSpPr>
        <p:spPr>
          <a:xfrm>
            <a:off x="774275" y="2287975"/>
            <a:ext cx="2223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89" name="Google Shape;489;p32"/>
          <p:cNvCxnSpPr/>
          <p:nvPr/>
        </p:nvCxnSpPr>
        <p:spPr>
          <a:xfrm>
            <a:off x="2997325" y="2287975"/>
            <a:ext cx="9600" cy="228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90" name="Google Shape;490;p32"/>
          <p:cNvSpPr txBox="1"/>
          <p:nvPr/>
        </p:nvSpPr>
        <p:spPr>
          <a:xfrm>
            <a:off x="5074300" y="2260375"/>
            <a:ext cx="2756400" cy="11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 estimate for the upper quartile is 77,000 presses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5" name="Google Shape;495;p33"/>
          <p:cNvGraphicFramePr/>
          <p:nvPr/>
        </p:nvGraphicFramePr>
        <p:xfrm>
          <a:off x="952500" y="1619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{73F369DC-BF28-43C0-BAD6-10F2F7ACC484}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Phone 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Phone 2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Lower quartile =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Lower Quartile =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Median =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Median =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Upper Quartile =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Upper Quartile =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IQR =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IQR = 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34"/>
          <p:cNvSpPr txBox="1"/>
          <p:nvPr/>
        </p:nvSpPr>
        <p:spPr>
          <a:xfrm>
            <a:off x="466350" y="80725"/>
            <a:ext cx="8211300" cy="12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It is known that the failure rate of a button (N) on a mobile phone is inversely proportional to the time in months of failure (M)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It is known that after 70,000 clicks the expected life of the phone is 12 months. Using this information find the value of the constant that links N to M.</a:t>
            </a:r>
            <a:endParaRPr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5"/>
          <p:cNvSpPr txBox="1"/>
          <p:nvPr/>
        </p:nvSpPr>
        <p:spPr>
          <a:xfrm>
            <a:off x="466350" y="80725"/>
            <a:ext cx="8211300" cy="12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It is known that the failure rate of a button (N) on a mobile phone is inversely proportional to the time in months of failure (M)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It is known that after 70,000 clicks the expected life of the phone is 12 months. Using this information find the value of the constant that links N to M.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06" name="Google Shape;506;p35"/>
          <p:cNvSpPr txBox="1"/>
          <p:nvPr/>
        </p:nvSpPr>
        <p:spPr>
          <a:xfrm>
            <a:off x="668875" y="3355950"/>
            <a:ext cx="5316600" cy="12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35"/>
          <p:cNvSpPr txBox="1"/>
          <p:nvPr/>
        </p:nvSpPr>
        <p:spPr>
          <a:xfrm>
            <a:off x="576625" y="3021525"/>
            <a:ext cx="8153400" cy="10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8" name="Google Shape;508;p35"/>
          <p:cNvSpPr txBox="1"/>
          <p:nvPr/>
        </p:nvSpPr>
        <p:spPr>
          <a:xfrm>
            <a:off x="599700" y="3125300"/>
            <a:ext cx="8003700" cy="15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" name="Google Shape;514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83775"/>
            <a:ext cx="8520600" cy="68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You want to buy  a new phone so you are planning to sell your existing phone and upgrade.The number of clicks until the home button fails is in the table below.</a:t>
            </a:r>
            <a:r>
              <a:rPr lang="en-GB" sz="1200"/>
              <a:t> </a:t>
            </a:r>
            <a:endParaRPr sz="1200"/>
          </a:p>
        </p:txBody>
      </p:sp>
      <p:graphicFrame>
        <p:nvGraphicFramePr>
          <p:cNvPr id="68" name="Google Shape;68;p15"/>
          <p:cNvGraphicFramePr/>
          <p:nvPr/>
        </p:nvGraphicFramePr>
        <p:xfrm>
          <a:off x="428625" y="10621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{73F369DC-BF28-43C0-BAD6-10F2F7ACC484}</a:tableStyleId>
              </a:tblPr>
              <a:tblGrid>
                <a:gridCol w="82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Number of Clicks (1000’s)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Frequency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Upper Limit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Cumulative Frequency</a:t>
                      </a:r>
                      <a:endParaRPr sz="10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30-40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41-50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51-60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32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61-70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71-80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16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81-90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18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91-100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9" name="Google Shape;69;p15"/>
          <p:cNvSpPr txBox="1"/>
          <p:nvPr/>
        </p:nvSpPr>
        <p:spPr>
          <a:xfrm>
            <a:off x="4089550" y="1062150"/>
            <a:ext cx="4204500" cy="8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are going to use a cumulative frequency graph to help us make a decision about when we are going to sell/trade in our phone.</a:t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4089550" y="2027550"/>
            <a:ext cx="3934500" cy="5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Cumulative Frequency is when we keep a running total.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83775"/>
            <a:ext cx="8520600" cy="68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You want to buy  a new phone so you are planning to sell your existing phone and upgrade.The number of clicks until the home button fails is in the table below.</a:t>
            </a:r>
            <a:r>
              <a:rPr lang="en-GB" sz="1200"/>
              <a:t> </a:t>
            </a:r>
            <a:endParaRPr sz="1200"/>
          </a:p>
        </p:txBody>
      </p:sp>
      <p:graphicFrame>
        <p:nvGraphicFramePr>
          <p:cNvPr id="76" name="Google Shape;76;p16"/>
          <p:cNvGraphicFramePr/>
          <p:nvPr/>
        </p:nvGraphicFramePr>
        <p:xfrm>
          <a:off x="428625" y="10621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{73F369DC-BF28-43C0-BAD6-10F2F7ACC484}</a:tableStyleId>
              </a:tblPr>
              <a:tblGrid>
                <a:gridCol w="82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Number of Clicks (1000’s)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Frequency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Upper Limit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Cumulative Frequency</a:t>
                      </a:r>
                      <a:endParaRPr sz="10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30-40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41-50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51-60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32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61-70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71-80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16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81-90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18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91-100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7" name="Google Shape;77;p16"/>
          <p:cNvSpPr txBox="1"/>
          <p:nvPr/>
        </p:nvSpPr>
        <p:spPr>
          <a:xfrm>
            <a:off x="4089550" y="1062150"/>
            <a:ext cx="4204500" cy="8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are going to use a cumulative frequency graph to help us make a decision about when we are going to sell/trade in our phone.</a:t>
            </a:r>
            <a:endParaRPr/>
          </a:p>
        </p:txBody>
      </p:sp>
      <p:sp>
        <p:nvSpPr>
          <p:cNvPr id="78" name="Google Shape;78;p16"/>
          <p:cNvSpPr txBox="1"/>
          <p:nvPr/>
        </p:nvSpPr>
        <p:spPr>
          <a:xfrm>
            <a:off x="4089550" y="2027550"/>
            <a:ext cx="3934500" cy="5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Cumulative Frequency is when we keep a running total. </a:t>
            </a:r>
            <a:endParaRPr/>
          </a:p>
        </p:txBody>
      </p:sp>
      <p:cxnSp>
        <p:nvCxnSpPr>
          <p:cNvPr id="79" name="Google Shape;79;p16"/>
          <p:cNvCxnSpPr/>
          <p:nvPr/>
        </p:nvCxnSpPr>
        <p:spPr>
          <a:xfrm rot="10800000">
            <a:off x="1814875" y="1981700"/>
            <a:ext cx="1085700" cy="21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" name="Google Shape;80;p16"/>
          <p:cNvCxnSpPr/>
          <p:nvPr/>
        </p:nvCxnSpPr>
        <p:spPr>
          <a:xfrm flipH="1">
            <a:off x="1757675" y="2205600"/>
            <a:ext cx="1154400" cy="143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1" name="Google Shape;81;p16"/>
          <p:cNvSpPr txBox="1"/>
          <p:nvPr/>
        </p:nvSpPr>
        <p:spPr>
          <a:xfrm>
            <a:off x="4089550" y="2802925"/>
            <a:ext cx="3589800" cy="7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value in this column is 10. This value is obtained by adding all of the values that are less than &lt;50. In this case 9 and 1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83775"/>
            <a:ext cx="8520600" cy="68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You want to buy  a new phone so you are planning to sell your existing phone and upgrade.The number of clicks until the home button fails is in the table below.</a:t>
            </a:r>
            <a:r>
              <a:rPr lang="en-GB" sz="1200"/>
              <a:t> </a:t>
            </a:r>
            <a:endParaRPr sz="1200"/>
          </a:p>
        </p:txBody>
      </p:sp>
      <p:graphicFrame>
        <p:nvGraphicFramePr>
          <p:cNvPr id="87" name="Google Shape;87;p17"/>
          <p:cNvGraphicFramePr/>
          <p:nvPr/>
        </p:nvGraphicFramePr>
        <p:xfrm>
          <a:off x="428625" y="10621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{73F369DC-BF28-43C0-BAD6-10F2F7ACC484}</a:tableStyleId>
              </a:tblPr>
              <a:tblGrid>
                <a:gridCol w="82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Number of Clicks (1000’s)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Frequency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Upper Limit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Cumulative Frequency</a:t>
                      </a:r>
                      <a:endParaRPr sz="10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30-40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41-50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51-60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32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42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61-70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71-80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16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81-90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18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91-100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8" name="Google Shape;88;p17"/>
          <p:cNvSpPr txBox="1"/>
          <p:nvPr/>
        </p:nvSpPr>
        <p:spPr>
          <a:xfrm>
            <a:off x="4089550" y="1062150"/>
            <a:ext cx="4204500" cy="8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are going to use a cumulative frequency graph to help us make a decision about when we are going to sell/trade in our phone.</a:t>
            </a:r>
            <a:endParaRPr/>
          </a:p>
        </p:txBody>
      </p:sp>
      <p:sp>
        <p:nvSpPr>
          <p:cNvPr id="89" name="Google Shape;89;p17"/>
          <p:cNvSpPr txBox="1"/>
          <p:nvPr/>
        </p:nvSpPr>
        <p:spPr>
          <a:xfrm>
            <a:off x="4089550" y="2027550"/>
            <a:ext cx="3934500" cy="5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Cumulative Frequency is when we keep a running total. </a:t>
            </a:r>
            <a:endParaRPr/>
          </a:p>
        </p:txBody>
      </p:sp>
      <p:cxnSp>
        <p:nvCxnSpPr>
          <p:cNvPr id="90" name="Google Shape;90;p17"/>
          <p:cNvCxnSpPr/>
          <p:nvPr/>
        </p:nvCxnSpPr>
        <p:spPr>
          <a:xfrm rot="10800000">
            <a:off x="1768975" y="1952800"/>
            <a:ext cx="1131600" cy="70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1" name="Google Shape;91;p17"/>
          <p:cNvCxnSpPr/>
          <p:nvPr/>
        </p:nvCxnSpPr>
        <p:spPr>
          <a:xfrm rot="10800000">
            <a:off x="1763200" y="2308975"/>
            <a:ext cx="1125900" cy="35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2" name="Google Shape;92;p17"/>
          <p:cNvCxnSpPr/>
          <p:nvPr/>
        </p:nvCxnSpPr>
        <p:spPr>
          <a:xfrm flipH="1">
            <a:off x="1780600" y="2676575"/>
            <a:ext cx="1108500" cy="11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3" name="Google Shape;93;p17"/>
          <p:cNvSpPr txBox="1"/>
          <p:nvPr/>
        </p:nvSpPr>
        <p:spPr>
          <a:xfrm>
            <a:off x="4089550" y="2802925"/>
            <a:ext cx="35898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value in this column is 42. This value is obtained by adding all of the values that are less than &lt;60. In this case 9 and 1 and 32.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311700" y="83775"/>
            <a:ext cx="8520600" cy="68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You want to buy  a new phone so you are planning to sell your existing phone and upgrade.The number of clicks until the home button fails is in the table below.</a:t>
            </a:r>
            <a:r>
              <a:rPr lang="en-GB" sz="1200"/>
              <a:t> </a:t>
            </a:r>
            <a:endParaRPr sz="1200"/>
          </a:p>
        </p:txBody>
      </p:sp>
      <p:graphicFrame>
        <p:nvGraphicFramePr>
          <p:cNvPr id="99" name="Google Shape;99;p18"/>
          <p:cNvGraphicFramePr/>
          <p:nvPr/>
        </p:nvGraphicFramePr>
        <p:xfrm>
          <a:off x="428625" y="10621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{73F369DC-BF28-43C0-BAD6-10F2F7ACC484}</a:tableStyleId>
              </a:tblPr>
              <a:tblGrid>
                <a:gridCol w="82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Number of Clicks (1000’s)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Frequency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Upper Limit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Cumulative Frequency</a:t>
                      </a:r>
                      <a:endParaRPr sz="10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30-40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41-50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51-60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32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42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61-70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76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71-80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16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81-90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18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91-100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0" name="Google Shape;100;p18"/>
          <p:cNvSpPr txBox="1"/>
          <p:nvPr/>
        </p:nvSpPr>
        <p:spPr>
          <a:xfrm>
            <a:off x="4089550" y="1062150"/>
            <a:ext cx="4204500" cy="8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are going to use a cumulative frequency graph to help us make a decision about when we are going to sell/trade in our phone.</a:t>
            </a:r>
            <a:endParaRPr/>
          </a:p>
        </p:txBody>
      </p:sp>
      <p:sp>
        <p:nvSpPr>
          <p:cNvPr id="101" name="Google Shape;101;p18"/>
          <p:cNvSpPr txBox="1"/>
          <p:nvPr/>
        </p:nvSpPr>
        <p:spPr>
          <a:xfrm>
            <a:off x="4089550" y="2027550"/>
            <a:ext cx="3934500" cy="5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Cumulative Frequency is when we keep a running total. </a:t>
            </a:r>
            <a:endParaRPr/>
          </a:p>
        </p:txBody>
      </p:sp>
      <p:cxnSp>
        <p:nvCxnSpPr>
          <p:cNvPr id="102" name="Google Shape;102;p18"/>
          <p:cNvCxnSpPr/>
          <p:nvPr/>
        </p:nvCxnSpPr>
        <p:spPr>
          <a:xfrm rot="10800000">
            <a:off x="1768975" y="1952800"/>
            <a:ext cx="1131600" cy="70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3" name="Google Shape;103;p18"/>
          <p:cNvCxnSpPr/>
          <p:nvPr/>
        </p:nvCxnSpPr>
        <p:spPr>
          <a:xfrm rot="10800000">
            <a:off x="1763200" y="2308975"/>
            <a:ext cx="1125900" cy="35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4" name="Google Shape;104;p18"/>
          <p:cNvCxnSpPr/>
          <p:nvPr/>
        </p:nvCxnSpPr>
        <p:spPr>
          <a:xfrm flipH="1">
            <a:off x="1780600" y="2676575"/>
            <a:ext cx="1108500" cy="11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5" name="Google Shape;105;p18"/>
          <p:cNvSpPr txBox="1"/>
          <p:nvPr/>
        </p:nvSpPr>
        <p:spPr>
          <a:xfrm>
            <a:off x="4089550" y="2802925"/>
            <a:ext cx="35898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process is repeated until the table is completed.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>
            <a:spLocks noGrp="1"/>
          </p:cNvSpPr>
          <p:nvPr>
            <p:ph type="title"/>
          </p:nvPr>
        </p:nvSpPr>
        <p:spPr>
          <a:xfrm>
            <a:off x="311700" y="83775"/>
            <a:ext cx="8520600" cy="68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You want to buy  a new phone so you are planning to sell your existing phone and upgrade.The number of clicks until the home button fails is in the table below.</a:t>
            </a:r>
            <a:r>
              <a:rPr lang="en-GB" sz="1200"/>
              <a:t> </a:t>
            </a:r>
            <a:endParaRPr sz="1200"/>
          </a:p>
        </p:txBody>
      </p:sp>
      <p:graphicFrame>
        <p:nvGraphicFramePr>
          <p:cNvPr id="111" name="Google Shape;111;p19"/>
          <p:cNvGraphicFramePr/>
          <p:nvPr/>
        </p:nvGraphicFramePr>
        <p:xfrm>
          <a:off x="428625" y="10621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{73F369DC-BF28-43C0-BAD6-10F2F7ACC484}</a:tableStyleId>
              </a:tblPr>
              <a:tblGrid>
                <a:gridCol w="82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Number of Clicks (1000’s)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Frequency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Upper Limit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Cumulative Frequency</a:t>
                      </a:r>
                      <a:endParaRPr sz="10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30-40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41-50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51-60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32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42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61-70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76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71-80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16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92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81-90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18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91-100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2" name="Google Shape;112;p19"/>
          <p:cNvSpPr txBox="1"/>
          <p:nvPr/>
        </p:nvSpPr>
        <p:spPr>
          <a:xfrm>
            <a:off x="4089550" y="1062150"/>
            <a:ext cx="4204500" cy="8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are going to use a cumulative frequency graph to help us make a decision about when we are going to sell/trade in our phone.</a:t>
            </a:r>
            <a:endParaRPr/>
          </a:p>
        </p:txBody>
      </p:sp>
      <p:sp>
        <p:nvSpPr>
          <p:cNvPr id="113" name="Google Shape;113;p19"/>
          <p:cNvSpPr txBox="1"/>
          <p:nvPr/>
        </p:nvSpPr>
        <p:spPr>
          <a:xfrm>
            <a:off x="4089550" y="2027550"/>
            <a:ext cx="3934500" cy="5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Cumulative Frequency is when we keep a running total. </a:t>
            </a:r>
            <a:endParaRPr/>
          </a:p>
        </p:txBody>
      </p:sp>
      <p:cxnSp>
        <p:nvCxnSpPr>
          <p:cNvPr id="114" name="Google Shape;114;p19"/>
          <p:cNvCxnSpPr/>
          <p:nvPr/>
        </p:nvCxnSpPr>
        <p:spPr>
          <a:xfrm rot="10800000">
            <a:off x="1768975" y="1952800"/>
            <a:ext cx="1131600" cy="70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5" name="Google Shape;115;p19"/>
          <p:cNvCxnSpPr/>
          <p:nvPr/>
        </p:nvCxnSpPr>
        <p:spPr>
          <a:xfrm rot="10800000">
            <a:off x="1763200" y="2308975"/>
            <a:ext cx="1125900" cy="35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6" name="Google Shape;116;p19"/>
          <p:cNvCxnSpPr/>
          <p:nvPr/>
        </p:nvCxnSpPr>
        <p:spPr>
          <a:xfrm flipH="1">
            <a:off x="1780600" y="2676575"/>
            <a:ext cx="1108500" cy="11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7" name="Google Shape;117;p19"/>
          <p:cNvSpPr txBox="1"/>
          <p:nvPr/>
        </p:nvSpPr>
        <p:spPr>
          <a:xfrm>
            <a:off x="4089550" y="2802925"/>
            <a:ext cx="35898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process is repeated until the table is completed.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311700" y="83775"/>
            <a:ext cx="8520600" cy="68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You want to buy  a new phone so you are planning to sell your existing phone and upgrade.The number of clicks until the home button fails is in the table below.</a:t>
            </a:r>
            <a:r>
              <a:rPr lang="en-GB" sz="1200"/>
              <a:t> </a:t>
            </a:r>
            <a:endParaRPr sz="1200"/>
          </a:p>
        </p:txBody>
      </p:sp>
      <p:graphicFrame>
        <p:nvGraphicFramePr>
          <p:cNvPr id="123" name="Google Shape;123;p20"/>
          <p:cNvGraphicFramePr/>
          <p:nvPr/>
        </p:nvGraphicFramePr>
        <p:xfrm>
          <a:off x="428625" y="10621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{73F369DC-BF28-43C0-BAD6-10F2F7ACC484}</a:tableStyleId>
              </a:tblPr>
              <a:tblGrid>
                <a:gridCol w="82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Number of Clicks (1000’s)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Frequency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Upper Limit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Cumulative Frequency</a:t>
                      </a:r>
                      <a:endParaRPr sz="10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30-40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41-50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51-60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32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42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61-70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76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71-80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16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92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81-90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18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110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91-100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4" name="Google Shape;124;p20"/>
          <p:cNvSpPr txBox="1"/>
          <p:nvPr/>
        </p:nvSpPr>
        <p:spPr>
          <a:xfrm>
            <a:off x="4089550" y="1062150"/>
            <a:ext cx="4204500" cy="8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are going to use a cumulative frequency graph to help us make a decision about when we are going to sell/trade in our phone.</a:t>
            </a:r>
            <a:endParaRPr/>
          </a:p>
        </p:txBody>
      </p:sp>
      <p:sp>
        <p:nvSpPr>
          <p:cNvPr id="125" name="Google Shape;125;p20"/>
          <p:cNvSpPr txBox="1"/>
          <p:nvPr/>
        </p:nvSpPr>
        <p:spPr>
          <a:xfrm>
            <a:off x="4089550" y="2027550"/>
            <a:ext cx="3934500" cy="5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Cumulative Frequency is when we keep a running total. </a:t>
            </a:r>
            <a:endParaRPr/>
          </a:p>
        </p:txBody>
      </p:sp>
      <p:cxnSp>
        <p:nvCxnSpPr>
          <p:cNvPr id="126" name="Google Shape;126;p20"/>
          <p:cNvCxnSpPr/>
          <p:nvPr/>
        </p:nvCxnSpPr>
        <p:spPr>
          <a:xfrm rot="10800000">
            <a:off x="1768975" y="1952800"/>
            <a:ext cx="1131600" cy="70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7" name="Google Shape;127;p20"/>
          <p:cNvCxnSpPr/>
          <p:nvPr/>
        </p:nvCxnSpPr>
        <p:spPr>
          <a:xfrm rot="10800000">
            <a:off x="1763200" y="2308975"/>
            <a:ext cx="1125900" cy="35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8" name="Google Shape;128;p20"/>
          <p:cNvCxnSpPr/>
          <p:nvPr/>
        </p:nvCxnSpPr>
        <p:spPr>
          <a:xfrm flipH="1">
            <a:off x="1780600" y="2676575"/>
            <a:ext cx="1108500" cy="11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9" name="Google Shape;129;p20"/>
          <p:cNvSpPr txBox="1"/>
          <p:nvPr/>
        </p:nvSpPr>
        <p:spPr>
          <a:xfrm>
            <a:off x="4089550" y="2802925"/>
            <a:ext cx="35898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process is repeated until the table is completed.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title"/>
          </p:nvPr>
        </p:nvSpPr>
        <p:spPr>
          <a:xfrm>
            <a:off x="311700" y="83775"/>
            <a:ext cx="8520600" cy="68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You want to buy  a new phone so you are planning to sell your existing phone and upgrade.The number of clicks until the home button fails is in the table below.</a:t>
            </a:r>
            <a:r>
              <a:rPr lang="en-GB" sz="1200"/>
              <a:t> </a:t>
            </a:r>
            <a:endParaRPr sz="1200"/>
          </a:p>
        </p:txBody>
      </p:sp>
      <p:graphicFrame>
        <p:nvGraphicFramePr>
          <p:cNvPr id="135" name="Google Shape;135;p21"/>
          <p:cNvGraphicFramePr/>
          <p:nvPr/>
        </p:nvGraphicFramePr>
        <p:xfrm>
          <a:off x="428625" y="10621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{73F369DC-BF28-43C0-BAD6-10F2F7ACC484}</a:tableStyleId>
              </a:tblPr>
              <a:tblGrid>
                <a:gridCol w="82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Number of Clicks (1000’s)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800" b="1"/>
                        <a:t>Frequency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Upper Limit</a:t>
                      </a:r>
                      <a:endParaRPr sz="10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/>
                        <a:t>Cumulative Frequency</a:t>
                      </a:r>
                      <a:endParaRPr sz="10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30-40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&lt;40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41-50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&lt;50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51-60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32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&lt;60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42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61-70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34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&lt;70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76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71-80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16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&lt;80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92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81-90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18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&lt;90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110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91-100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10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/>
                        <a:t>&lt;100</a:t>
                      </a:r>
                      <a:endParaRPr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>
                          <a:solidFill>
                            <a:srgbClr val="FF0000"/>
                          </a:solidFill>
                        </a:rPr>
                        <a:t>120</a:t>
                      </a:r>
                      <a:endParaRPr b="1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6" name="Google Shape;136;p21"/>
          <p:cNvSpPr txBox="1"/>
          <p:nvPr/>
        </p:nvSpPr>
        <p:spPr>
          <a:xfrm>
            <a:off x="4089550" y="1062150"/>
            <a:ext cx="4204500" cy="8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are going to use a cumulative frequency graph to help us make a decision about when we are going to sell/trade in our phone.</a:t>
            </a:r>
            <a:endParaRPr/>
          </a:p>
        </p:txBody>
      </p:sp>
      <p:sp>
        <p:nvSpPr>
          <p:cNvPr id="137" name="Google Shape;137;p21"/>
          <p:cNvSpPr txBox="1"/>
          <p:nvPr/>
        </p:nvSpPr>
        <p:spPr>
          <a:xfrm>
            <a:off x="4089550" y="2027550"/>
            <a:ext cx="3934500" cy="54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Cumulative Frequency is when we keep a running total. </a:t>
            </a:r>
            <a:endParaRPr/>
          </a:p>
        </p:txBody>
      </p:sp>
      <p:cxnSp>
        <p:nvCxnSpPr>
          <p:cNvPr id="138" name="Google Shape;138;p21"/>
          <p:cNvCxnSpPr/>
          <p:nvPr/>
        </p:nvCxnSpPr>
        <p:spPr>
          <a:xfrm rot="10800000">
            <a:off x="1768975" y="1952800"/>
            <a:ext cx="1131600" cy="700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9" name="Google Shape;139;p21"/>
          <p:cNvCxnSpPr/>
          <p:nvPr/>
        </p:nvCxnSpPr>
        <p:spPr>
          <a:xfrm rot="10800000">
            <a:off x="1763200" y="2308975"/>
            <a:ext cx="1125900" cy="35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0" name="Google Shape;140;p21"/>
          <p:cNvCxnSpPr/>
          <p:nvPr/>
        </p:nvCxnSpPr>
        <p:spPr>
          <a:xfrm flipH="1">
            <a:off x="1780600" y="2676575"/>
            <a:ext cx="1108500" cy="11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1" name="Google Shape;141;p21"/>
          <p:cNvSpPr txBox="1"/>
          <p:nvPr/>
        </p:nvSpPr>
        <p:spPr>
          <a:xfrm>
            <a:off x="4089550" y="2802925"/>
            <a:ext cx="35898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process is repeated until the table is completed.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2109</Words>
  <Application>Microsoft Macintosh PowerPoint</Application>
  <PresentationFormat>On-screen Show (16:9)</PresentationFormat>
  <Paragraphs>631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Arial</vt:lpstr>
      <vt:lpstr>Simple Light</vt:lpstr>
      <vt:lpstr>I Phone Challenge</vt:lpstr>
      <vt:lpstr>You want to buy  a new phone so you are planning to sell your existing phone and upgrade.The number of clicks until the home button fails is in the table below. </vt:lpstr>
      <vt:lpstr>You want to buy  a new phone so you are planning to sell your existing phone and upgrade.The number of clicks until the home button fails is in the table below. </vt:lpstr>
      <vt:lpstr>You want to buy  a new phone so you are planning to sell your existing phone and upgrade.The number of clicks until the home button fails is in the table below. </vt:lpstr>
      <vt:lpstr>You want to buy  a new phone so you are planning to sell your existing phone and upgrade.The number of clicks until the home button fails is in the table below. </vt:lpstr>
      <vt:lpstr>You want to buy  a new phone so you are planning to sell your existing phone and upgrade.The number of clicks until the home button fails is in the table below. </vt:lpstr>
      <vt:lpstr>You want to buy  a new phone so you are planning to sell your existing phone and upgrade.The number of clicks until the home button fails is in the table below. </vt:lpstr>
      <vt:lpstr>You want to buy  a new phone so you are planning to sell your existing phone and upgrade.The number of clicks until the home button fails is in the table below. </vt:lpstr>
      <vt:lpstr>You want to buy  a new phone so you are planning to sell your existing phone and upgrade.The number of clicks until the home button fails is in the table below.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Phone Challenge</dc:title>
  <cp:lastModifiedBy>Microsoft Office User</cp:lastModifiedBy>
  <cp:revision>1</cp:revision>
  <dcterms:modified xsi:type="dcterms:W3CDTF">2019-04-04T20:36:15Z</dcterms:modified>
</cp:coreProperties>
</file>